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54"/>
  </p:notesMasterIdLst>
  <p:handoutMasterIdLst>
    <p:handoutMasterId r:id="rId55"/>
  </p:handoutMasterIdLst>
  <p:sldIdLst>
    <p:sldId id="522" r:id="rId3"/>
    <p:sldId id="473" r:id="rId4"/>
    <p:sldId id="474" r:id="rId5"/>
    <p:sldId id="475" r:id="rId6"/>
    <p:sldId id="476" r:id="rId7"/>
    <p:sldId id="477" r:id="rId8"/>
    <p:sldId id="478" r:id="rId9"/>
    <p:sldId id="479" r:id="rId10"/>
    <p:sldId id="480" r:id="rId11"/>
    <p:sldId id="481" r:id="rId12"/>
    <p:sldId id="482" r:id="rId13"/>
    <p:sldId id="483" r:id="rId14"/>
    <p:sldId id="520" r:id="rId15"/>
    <p:sldId id="484" r:id="rId16"/>
    <p:sldId id="485" r:id="rId17"/>
    <p:sldId id="486" r:id="rId18"/>
    <p:sldId id="487" r:id="rId19"/>
    <p:sldId id="488" r:id="rId20"/>
    <p:sldId id="489" r:id="rId21"/>
    <p:sldId id="490" r:id="rId22"/>
    <p:sldId id="491" r:id="rId23"/>
    <p:sldId id="492" r:id="rId24"/>
    <p:sldId id="493" r:id="rId25"/>
    <p:sldId id="494" r:id="rId26"/>
    <p:sldId id="495" r:id="rId27"/>
    <p:sldId id="496" r:id="rId28"/>
    <p:sldId id="497" r:id="rId29"/>
    <p:sldId id="498" r:id="rId30"/>
    <p:sldId id="499" r:id="rId31"/>
    <p:sldId id="500" r:id="rId32"/>
    <p:sldId id="501" r:id="rId33"/>
    <p:sldId id="502" r:id="rId34"/>
    <p:sldId id="503" r:id="rId35"/>
    <p:sldId id="504" r:id="rId36"/>
    <p:sldId id="505" r:id="rId37"/>
    <p:sldId id="506" r:id="rId38"/>
    <p:sldId id="507" r:id="rId39"/>
    <p:sldId id="508" r:id="rId40"/>
    <p:sldId id="509" r:id="rId41"/>
    <p:sldId id="510" r:id="rId42"/>
    <p:sldId id="511" r:id="rId43"/>
    <p:sldId id="512" r:id="rId44"/>
    <p:sldId id="513" r:id="rId45"/>
    <p:sldId id="514" r:id="rId46"/>
    <p:sldId id="515" r:id="rId47"/>
    <p:sldId id="517" r:id="rId48"/>
    <p:sldId id="518" r:id="rId49"/>
    <p:sldId id="521" r:id="rId50"/>
    <p:sldId id="472" r:id="rId51"/>
    <p:sldId id="523" r:id="rId52"/>
    <p:sldId id="393" r:id="rId5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816D"/>
    <a:srgbClr val="FB81B6"/>
    <a:srgbClr val="663606"/>
    <a:srgbClr val="F9F0AB"/>
    <a:srgbClr val="F9E6AB"/>
    <a:srgbClr val="F9FAAB"/>
    <a:srgbClr val="767691"/>
    <a:srgbClr val="7676AA"/>
    <a:srgbClr val="603A14"/>
    <a:srgbClr val="E85C0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 autoAdjust="0"/>
  </p:normalViewPr>
  <p:slideViewPr>
    <p:cSldViewPr>
      <p:cViewPr varScale="1">
        <p:scale>
          <a:sx n="71" d="100"/>
          <a:sy n="71" d="100"/>
        </p:scale>
        <p:origin x="618" y="6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1/28/2015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22.gif>
</file>

<file path=ppt/media/image23.jpeg>
</file>

<file path=ppt/media/image24.pn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png>
</file>

<file path=ppt/media/image46.png>
</file>

<file path=ppt/media/image47.jpe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4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745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825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12660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1/28/2015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79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1/28/2015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2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bg/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msdn.microsoft.com/en-us/library/36b93480.aspx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courses/high-quality-code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s://telerikacademy.com/Courses/Courses/Details/174" TargetMode="External"/><Relationship Id="rId4" Type="http://schemas.openxmlformats.org/officeDocument/2006/relationships/image" Target="../media/image4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13" Type="http://schemas.openxmlformats.org/officeDocument/2006/relationships/hyperlink" Target="http://www.softwaregroup-bg.com/" TargetMode="External"/><Relationship Id="rId3" Type="http://schemas.openxmlformats.org/officeDocument/2006/relationships/hyperlink" Target="http://www.vivacom.bg/" TargetMode="External"/><Relationship Id="rId7" Type="http://schemas.openxmlformats.org/officeDocument/2006/relationships/hyperlink" Target="http://www.sbtech.com/" TargetMode="External"/><Relationship Id="rId12" Type="http://schemas.openxmlformats.org/officeDocument/2006/relationships/image" Target="../media/image51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11" Type="http://schemas.openxmlformats.org/officeDocument/2006/relationships/hyperlink" Target="http://smartit.bg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superhosting.bg/" TargetMode="External"/><Relationship Id="rId10" Type="http://schemas.openxmlformats.org/officeDocument/2006/relationships/image" Target="../media/image50.png"/><Relationship Id="rId4" Type="http://schemas.openxmlformats.org/officeDocument/2006/relationships/image" Target="../media/image47.jpeg"/><Relationship Id="rId9" Type="http://schemas.openxmlformats.org/officeDocument/2006/relationships/hyperlink" Target="http://komfo.com/" TargetMode="External"/><Relationship Id="rId14" Type="http://schemas.openxmlformats.org/officeDocument/2006/relationships/image" Target="../media/image52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13" Type="http://schemas.openxmlformats.org/officeDocument/2006/relationships/image" Target="../media/image57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55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03612" y="609600"/>
            <a:ext cx="8062699" cy="1171552"/>
          </a:xfrm>
        </p:spPr>
        <p:txBody>
          <a:bodyPr>
            <a:normAutofit/>
          </a:bodyPr>
          <a:lstStyle/>
          <a:p>
            <a:r>
              <a:rPr lang="en-US" sz="4800" dirty="0"/>
              <a:t>Naming Identifiers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03612" y="1810945"/>
            <a:ext cx="7991941" cy="18466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Naming Variables, Methods, </a:t>
            </a:r>
            <a:r>
              <a:rPr lang="en-US" dirty="0" smtClean="0"/>
              <a:t>Parameters, Properties, Constants</a:t>
            </a:r>
            <a:r>
              <a:rPr lang="en-US" dirty="0"/>
              <a:t>, Classes, </a:t>
            </a:r>
            <a:r>
              <a:rPr lang="en-US" dirty="0" smtClean="0"/>
              <a:t>Interfaces, Etc</a:t>
            </a:r>
            <a:r>
              <a:rPr lang="en-US" dirty="0"/>
              <a:t>.</a:t>
            </a:r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6" name="Picture 2" descr="http://bcsd.k12.ny.us/hamagrael/LMC/12262021582017770699Sephr_Notepad_with_Text_and_Pencil_1.svg.med.png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4094800" y="4054574"/>
            <a:ext cx="2047503" cy="2047503"/>
          </a:xfrm>
          <a:prstGeom prst="roundRect">
            <a:avLst>
              <a:gd name="adj" fmla="val 8875"/>
            </a:avLst>
          </a:prstGeom>
          <a:noFill/>
          <a:effectLst>
            <a:softEdge rad="31750"/>
          </a:effectLst>
        </p:spPr>
      </p:pic>
      <p:pic>
        <p:nvPicPr>
          <p:cNvPr id="14" name="Picture 2" descr="http://www.med.miami.edu/med/images/Guidelines.jpg"/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000" y="4054573"/>
            <a:ext cx="4655965" cy="20475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8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3434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132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257800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598962"/>
            <a:ext cx="3187613" cy="331235"/>
          </a:xfrm>
        </p:spPr>
        <p:txBody>
          <a:bodyPr/>
          <a:lstStyle/>
          <a:p>
            <a:r>
              <a:rPr lang="en-US" dirty="0">
                <a:hlinkClick r:id="rId8"/>
              </a:rPr>
              <a:t>http://</a:t>
            </a:r>
            <a:r>
              <a:rPr lang="en-US" dirty="0" smtClean="0">
                <a:hlinkClick r:id="rId8"/>
              </a:rPr>
              <a:t>softuni.bg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3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Use the following formats: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[Noun]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[Adjective] + [Noun]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Student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FileSystem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BinaryTreeNode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/>
            </a:r>
            <a:br>
              <a:rPr lang="en-US" noProof="1" smtClean="0">
                <a:solidFill>
                  <a:schemeClr val="tx2">
                    <a:lumMod val="90000"/>
                  </a:schemeClr>
                </a:solidFill>
              </a:rPr>
            </a:b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Constants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MathUtils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CheckBox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Calendar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Move</a:t>
            </a:r>
            <a:r>
              <a:rPr lang="en-US" sz="3000" noProof="1" smtClean="0">
                <a:latin typeface="+mj-lt"/>
                <a:cs typeface="Consolas" pitchFamily="49" charset="0"/>
              </a:rPr>
              <a:t>,</a:t>
            </a:r>
            <a:r>
              <a:rPr lang="en-US" noProof="1" smtClean="0">
                <a:solidFill>
                  <a:srgbClr val="FB816D"/>
                </a:solidFill>
                <a:latin typeface="+mj-lt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FindUsers</a:t>
            </a:r>
            <a:r>
              <a:rPr lang="en-US" sz="3000" noProof="1" smtClean="0">
                <a:latin typeface="+mj-lt"/>
                <a:cs typeface="Consolas" pitchFamily="49" charset="0"/>
              </a:rPr>
              <a:t>,</a:t>
            </a:r>
            <a:r>
              <a:rPr lang="en-US" noProof="1" smtClean="0">
                <a:solidFill>
                  <a:srgbClr val="FB816D"/>
                </a:solidFill>
                <a:latin typeface="+mj-lt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Fast</a:t>
            </a:r>
            <a:r>
              <a:rPr lang="en-US" sz="3000" noProof="1" smtClean="0">
                <a:latin typeface="+mj-lt"/>
                <a:cs typeface="Consolas" pitchFamily="49" charset="0"/>
              </a:rPr>
              <a:t>,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ExtremlyFast</a:t>
            </a:r>
            <a:r>
              <a:rPr lang="en-US" sz="3000" noProof="1" smtClean="0">
                <a:latin typeface="+mj-lt"/>
                <a:cs typeface="Consolas" pitchFamily="49" charset="0"/>
              </a:rPr>
              <a:t>, </a:t>
            </a:r>
            <a:r>
              <a:rPr lang="en-US" noProof="1" smtClean="0">
                <a:solidFill>
                  <a:srgbClr val="FB816D"/>
                </a:solidFill>
                <a:latin typeface="+mj-lt"/>
                <a:cs typeface="Consolas" pitchFamily="49" charset="0"/>
              </a:rPr>
              <a:t/>
            </a:r>
            <a:br>
              <a:rPr lang="en-US" noProof="1" smtClean="0">
                <a:solidFill>
                  <a:srgbClr val="FB816D"/>
                </a:solidFill>
                <a:latin typeface="+mj-lt"/>
                <a:cs typeface="Consolas" pitchFamily="49" charset="0"/>
              </a:rPr>
            </a:b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Optimize</a:t>
            </a:r>
            <a:r>
              <a:rPr lang="en-US" sz="3000" noProof="1">
                <a:cs typeface="Consolas" pitchFamily="49" charset="0"/>
              </a:rPr>
              <a:t>,</a:t>
            </a:r>
            <a:r>
              <a:rPr lang="en-US" sz="2400" noProof="1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Check</a:t>
            </a:r>
            <a:r>
              <a:rPr lang="en-US" sz="3000" noProof="1">
                <a:cs typeface="Consolas" pitchFamily="49" charset="0"/>
              </a:rPr>
              <a:t>,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FastFindInDatabase</a:t>
            </a:r>
            <a:endParaRPr lang="en-US" b="1" dirty="0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413" y="127567"/>
            <a:ext cx="9715597" cy="1110780"/>
          </a:xfrm>
        </p:spPr>
        <p:txBody>
          <a:bodyPr>
            <a:normAutofit fontScale="90000"/>
          </a:bodyPr>
          <a:lstStyle/>
          <a:p>
            <a:r>
              <a:rPr lang="en-US" sz="3800" dirty="0" smtClean="0"/>
              <a:t>Naming Classes and Structures in C#, </a:t>
            </a:r>
            <a:r>
              <a:rPr lang="en-US" sz="3800" dirty="0"/>
              <a:t>JavaScript</a:t>
            </a:r>
            <a:r>
              <a:rPr lang="en-US" sz="3800" dirty="0" smtClean="0"/>
              <a:t>,</a:t>
            </a:r>
            <a:br>
              <a:rPr lang="en-US" sz="3800" dirty="0" smtClean="0"/>
            </a:br>
            <a:r>
              <a:rPr lang="en-US" sz="3800" dirty="0" smtClean="0"/>
              <a:t>Java and PHP</a:t>
            </a:r>
            <a:endParaRPr lang="en-US" sz="3800" dirty="0"/>
          </a:p>
        </p:txBody>
      </p:sp>
      <p:pic>
        <p:nvPicPr>
          <p:cNvPr id="162820" name="Picture 4" descr="http://storage.baseclass.net/images/uml_stock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5882" y="1224900"/>
            <a:ext cx="3351927" cy="1885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01846" y="3981256"/>
            <a:ext cx="990600" cy="743144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01846" y="5715000"/>
            <a:ext cx="1064459" cy="798552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3029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Following formats are acceptable:</a:t>
            </a:r>
          </a:p>
          <a:p>
            <a:pPr lvl="1"/>
            <a:r>
              <a:rPr lang="en-US" dirty="0" smtClean="0"/>
              <a:t>'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 smtClean="0"/>
              <a:t>' + [Verb] + '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able</a:t>
            </a:r>
            <a:r>
              <a:rPr lang="en-US" dirty="0" smtClean="0"/>
              <a:t>'</a:t>
            </a:r>
          </a:p>
          <a:p>
            <a:pPr lvl="1"/>
            <a:r>
              <a:rPr lang="en-US" dirty="0" smtClean="0"/>
              <a:t>'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 smtClean="0"/>
              <a:t>' + [Noun], '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 smtClean="0"/>
              <a:t>' + [Adjective] + [Noun]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IEnumerable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IFormattable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IDataReader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/>
            </a:r>
            <a:br>
              <a:rPr lang="en-US" noProof="1" smtClean="0">
                <a:solidFill>
                  <a:schemeClr val="tx2">
                    <a:lumMod val="90000"/>
                  </a:schemeClr>
                </a:solidFill>
              </a:rPr>
            </a:b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IList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IHttpModule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  <a:latin typeface="+mj-lt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ICommandExecutor</a:t>
            </a:r>
          </a:p>
          <a:p>
            <a:r>
              <a:rPr lang="en-US" dirty="0" smtClean="0"/>
              <a:t>Incorrect examples:</a:t>
            </a:r>
          </a:p>
          <a:p>
            <a:pPr lvl="1"/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List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iFindUsers</a:t>
            </a:r>
            <a:r>
              <a:rPr lang="en-US" noProof="1" smtClean="0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IFast</a:t>
            </a:r>
            <a:r>
              <a:rPr lang="en-US" noProof="1" smtClean="0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IMemoryOptimize</a:t>
            </a:r>
            <a:r>
              <a:rPr lang="en-US" noProof="1" smtClean="0"/>
              <a:t>,</a:t>
            </a:r>
            <a:br>
              <a:rPr lang="en-US" noProof="1" smtClean="0"/>
            </a:b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Optimizer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FastFindInDatabase</a:t>
            </a:r>
            <a:r>
              <a:rPr lang="en-US" noProof="1" smtClean="0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CheckBox</a:t>
            </a:r>
            <a:endParaRPr lang="en-US" b="1" dirty="0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Interfaces in C#</a:t>
            </a:r>
            <a:endParaRPr lang="en-US" dirty="0"/>
          </a:p>
        </p:txBody>
      </p:sp>
      <p:pic>
        <p:nvPicPr>
          <p:cNvPr id="161794" name="Picture 2" descr="http://www.rowtroniq.co.za/intervalinterface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2634" y="1143001"/>
            <a:ext cx="1576271" cy="1149401"/>
          </a:xfrm>
          <a:prstGeom prst="roundRect">
            <a:avLst>
              <a:gd name="adj" fmla="val 2748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52634" y="3782683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937775" y="54864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2614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Following formats are acceptable: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[Verb] + </a:t>
            </a:r>
            <a:r>
              <a:rPr lang="en-US" b="1" dirty="0" smtClean="0"/>
              <a:t>'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able</a:t>
            </a:r>
            <a:r>
              <a:rPr lang="en-US" b="1" dirty="0" smtClean="0"/>
              <a:t>'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[Noun], [Adjective] + [Noun]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Serializable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Enumerable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Comparable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/>
            </a:r>
            <a:br>
              <a:rPr lang="en-US" noProof="1" smtClean="0">
                <a:solidFill>
                  <a:schemeClr val="tx2">
                    <a:lumMod val="90000"/>
                  </a:schemeClr>
                </a:solidFill>
              </a:rPr>
            </a:b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Runnable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CharSequence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OutputStream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list</a:t>
            </a:r>
            <a:r>
              <a:rPr lang="en-US" noProof="1" smtClean="0">
                <a:latin typeface="+mj-lt"/>
                <a:cs typeface="Consolas" pitchFamily="49" charset="0"/>
              </a:rPr>
              <a:t>,</a:t>
            </a:r>
            <a:r>
              <a:rPr lang="en-US" noProof="1" smtClean="0">
                <a:solidFill>
                  <a:srgbClr val="FB816D"/>
                </a:solidFill>
                <a:latin typeface="+mj-lt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FindUsers</a:t>
            </a:r>
            <a:r>
              <a:rPr lang="en-US" noProof="1" smtClean="0">
                <a:latin typeface="+mj-lt"/>
                <a:cs typeface="Consolas" pitchFamily="49" charset="0"/>
              </a:rPr>
              <a:t>,</a:t>
            </a:r>
            <a:r>
              <a:rPr lang="en-US" noProof="1" smtClean="0">
                <a:solidFill>
                  <a:srgbClr val="FB816D"/>
                </a:solidFill>
                <a:latin typeface="+mj-lt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Run</a:t>
            </a:r>
            <a:r>
              <a:rPr lang="en-US" noProof="1" smtClean="0">
                <a:latin typeface="+mj-lt"/>
                <a:cs typeface="Consolas" pitchFamily="49" charset="0"/>
              </a:rPr>
              <a:t>,</a:t>
            </a:r>
            <a:r>
              <a:rPr lang="en-US" noProof="1" smtClean="0">
                <a:solidFill>
                  <a:srgbClr val="FB816D"/>
                </a:solidFill>
                <a:latin typeface="+mj-lt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Inumber</a:t>
            </a:r>
            <a:r>
              <a:rPr lang="en-US" sz="2800" noProof="1" smtClean="0">
                <a:cs typeface="Consolas" pitchFamily="49" charset="0"/>
              </a:rPr>
              <a:t>,</a:t>
            </a:r>
            <a:r>
              <a:rPr lang="en-US" sz="2800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OPTIMIZER</a:t>
            </a:r>
            <a:r>
              <a:rPr lang="en-US" sz="2800" noProof="1">
                <a:cs typeface="Consolas" pitchFamily="49" charset="0"/>
              </a:rPr>
              <a:t>,</a:t>
            </a:r>
            <a:r>
              <a:rPr lang="en-US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IMemoryOptimize</a:t>
            </a:r>
            <a:r>
              <a:rPr lang="en-US" noProof="1" smtClean="0">
                <a:latin typeface="+mj-lt"/>
                <a:cs typeface="Consolas" pitchFamily="49" charset="0"/>
              </a:rPr>
              <a:t>,</a:t>
            </a:r>
            <a:r>
              <a:rPr lang="en-US" noProof="1" smtClean="0">
                <a:solidFill>
                  <a:srgbClr val="FB816D"/>
                </a:solidFill>
                <a:latin typeface="+mj-lt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FastFindInDatabase</a:t>
            </a:r>
            <a:r>
              <a:rPr lang="en-US" noProof="1" smtClean="0">
                <a:solidFill>
                  <a:srgbClr val="FB816D"/>
                </a:solidFill>
                <a:latin typeface="+mj-lt"/>
                <a:cs typeface="Consolas" pitchFamily="49" charset="0"/>
              </a:rPr>
              <a:t> </a:t>
            </a:r>
            <a:endParaRPr lang="en-US" dirty="0">
              <a:solidFill>
                <a:srgbClr val="FB816D"/>
              </a:solidFill>
              <a:latin typeface="+mj-lt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Interfaces in Java</a:t>
            </a:r>
            <a:endParaRPr lang="en-US" dirty="0"/>
          </a:p>
        </p:txBody>
      </p:sp>
      <p:pic>
        <p:nvPicPr>
          <p:cNvPr id="1026" name="Picture 2" descr="http://www.cardiocommand.com/images/products/cardiology/0406-0_InterfaceCabl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4251" y="1752600"/>
            <a:ext cx="2561986" cy="1422272"/>
          </a:xfrm>
          <a:prstGeom prst="roundRect">
            <a:avLst>
              <a:gd name="adj" fmla="val 2748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904531" y="57912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53745" y="392933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652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Following formats are acceptable:</a:t>
            </a:r>
          </a:p>
          <a:p>
            <a:pPr lvl="1"/>
            <a:r>
              <a:rPr lang="en-US" dirty="0" smtClean="0"/>
              <a:t>[Noun] + </a:t>
            </a:r>
            <a:r>
              <a:rPr lang="en-US" b="1" dirty="0" smtClean="0"/>
              <a:t>'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b="1" dirty="0" smtClean="0"/>
              <a:t>'</a:t>
            </a:r>
            <a:r>
              <a:rPr lang="en-US" dirty="0" smtClean="0"/>
              <a:t>, [Adjective] + [Noun] + </a:t>
            </a:r>
            <a:r>
              <a:rPr lang="en-US" b="1" dirty="0" smtClean="0">
                <a:cs typeface="Consolas" panose="020B0609020204030204" pitchFamily="49" charset="0"/>
              </a:rPr>
              <a:t>'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b="1" dirty="0" smtClean="0"/>
              <a:t>'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PersonInterface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MonitorInterface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PhoneInterface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OptimizerInterface</a:t>
            </a:r>
          </a:p>
          <a:p>
            <a:r>
              <a:rPr lang="en-US" dirty="0" smtClean="0"/>
              <a:t>Incorrect examples:</a:t>
            </a:r>
          </a:p>
          <a:p>
            <a:pPr lvl="1"/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iPersonInterface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IMonitor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phoneInterface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/>
            </a:r>
            <a:br>
              <a:rPr lang="en-US" noProof="1" smtClean="0">
                <a:solidFill>
                  <a:srgbClr val="FB816D"/>
                </a:solidFill>
              </a:rPr>
            </a:b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Optimizer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Optimizer_Interface</a:t>
            </a:r>
            <a:endParaRPr lang="en-US" b="1" dirty="0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Interfaces in PHP</a:t>
            </a:r>
            <a:endParaRPr lang="en-US" dirty="0"/>
          </a:p>
        </p:txBody>
      </p:sp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52634" y="3782683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937775" y="54864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70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Several formats are acceptable: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[Noun] or [Verb] or [Adjective]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Use the same style for all members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enum Day { Monday,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Tuesday,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Wednesday,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… }</a:t>
            </a:r>
            <a:r>
              <a:rPr lang="en-US" sz="2800" noProof="1" smtClean="0"/>
              <a:t>,</a:t>
            </a:r>
            <a:r>
              <a:rPr lang="en-US" sz="2800" noProof="1" smtClean="0">
                <a:solidFill>
                  <a:schemeClr val="tx2">
                    <a:lumMod val="90000"/>
                  </a:schemeClr>
                </a:solidFill>
              </a:rPr>
              <a:t/>
            </a:r>
            <a:br>
              <a:rPr lang="en-US" sz="2800" noProof="1" smtClean="0">
                <a:solidFill>
                  <a:schemeClr val="tx2">
                    <a:lumMod val="90000"/>
                  </a:schemeClr>
                </a:solidFill>
              </a:rPr>
            </a:b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enum AppState { Running,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Finished,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… }</a:t>
            </a:r>
            <a:r>
              <a:rPr lang="en-US" sz="2800" noProof="1" smtClean="0"/>
              <a:t>, </a:t>
            </a:r>
            <a:r>
              <a:rPr lang="en-US" sz="2800" noProof="1" smtClean="0">
                <a:solidFill>
                  <a:schemeClr val="tx2">
                    <a:lumMod val="90000"/>
                  </a:schemeClr>
                </a:solidFill>
              </a:rPr>
              <a:t/>
            </a:r>
            <a:br>
              <a:rPr lang="en-US" sz="2800" noProof="1" smtClean="0">
                <a:solidFill>
                  <a:schemeClr val="tx2">
                    <a:lumMod val="90000"/>
                  </a:schemeClr>
                </a:solidFill>
              </a:rPr>
            </a:b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enum WindowState { Normal,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Maximized,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… }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enum Color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{red,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green,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blue,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white}</a:t>
            </a:r>
            <a:r>
              <a:rPr lang="en-US" sz="2800" noProof="1" smtClean="0"/>
              <a:t>,</a:t>
            </a:r>
            <a:r>
              <a:rPr lang="en-US" sz="2800" noProof="1" smtClean="0">
                <a:solidFill>
                  <a:srgbClr val="FB816D"/>
                </a:solidFill>
              </a:rPr>
              <a:t/>
            </a:r>
            <a:br>
              <a:rPr lang="en-US" sz="2800" noProof="1" smtClean="0">
                <a:solidFill>
                  <a:srgbClr val="FB816D"/>
                </a:solidFill>
              </a:rPr>
            </a:b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enum PAGE_FORMAT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{A4,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A5,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A3,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LEGAL,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…}</a:t>
            </a:r>
            <a:endParaRPr lang="en-US" sz="2800" b="1" dirty="0" smtClean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Enumerations in C# </a:t>
            </a:r>
            <a:endParaRPr lang="en-US" dirty="0"/>
          </a:p>
        </p:txBody>
      </p:sp>
      <p:pic>
        <p:nvPicPr>
          <p:cNvPr id="160769" name="Picture 1" descr="C:\Trash\nature-small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1619" y="990600"/>
            <a:ext cx="2640912" cy="15849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71012" y="381000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21798" y="56388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310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Several formats are acceptable: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[Noun] or [Verb] or [Adjective]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Use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PascalCase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for the enumeration and</a:t>
            </a:r>
            <a:br>
              <a:rPr lang="en-US" dirty="0" smtClean="0"/>
            </a:b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CAPITALS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for its members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enum Suit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{CLUBS,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DIAMONDS,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HEARTS, SPADES}</a:t>
            </a:r>
            <a:r>
              <a:rPr lang="en-US" sz="2800" noProof="1" smtClean="0"/>
              <a:t>,</a:t>
            </a:r>
            <a:r>
              <a:rPr lang="en-US" sz="2800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br>
              <a:rPr lang="en-US" sz="2800" noProof="1" smtClean="0">
                <a:solidFill>
                  <a:schemeClr val="tx2">
                    <a:lumMod val="90000"/>
                  </a:schemeClr>
                </a:solidFill>
              </a:rPr>
            </a:b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enum Color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{RED,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GREEN,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BLUE,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…}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enum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Color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{red,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green,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blue,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white}</a:t>
            </a:r>
            <a:r>
              <a:rPr lang="en-US" sz="2800" noProof="1" smtClean="0"/>
              <a:t>,</a:t>
            </a:r>
            <a:r>
              <a:rPr lang="en-US" sz="2800" noProof="1" smtClean="0">
                <a:solidFill>
                  <a:srgbClr val="FB816D"/>
                </a:solidFill>
              </a:rPr>
              <a:t/>
            </a:r>
            <a:br>
              <a:rPr lang="en-US" sz="2800" noProof="1" smtClean="0">
                <a:solidFill>
                  <a:srgbClr val="FB816D"/>
                </a:solidFill>
              </a:rPr>
            </a:b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enum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PAGE_FORMAT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{A4,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A5,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A3,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LEGAL,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…}</a:t>
            </a:r>
            <a:endParaRPr lang="en-US" sz="2800" b="1" dirty="0" smtClean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Naming Enumerations in Java and JS</a:t>
            </a:r>
            <a:endParaRPr lang="en-US" dirty="0"/>
          </a:p>
        </p:txBody>
      </p:sp>
      <p:pic>
        <p:nvPicPr>
          <p:cNvPr id="47106" name="Picture 2" descr="http://www.javalobby.org/articles/ultimate-image/duke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6350" y="1600200"/>
            <a:ext cx="1683034" cy="1295400"/>
          </a:xfrm>
          <a:prstGeom prst="roundRect">
            <a:avLst>
              <a:gd name="adj" fmla="val 3651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33012" y="403860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22244" y="569112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714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Attributes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Add </a:t>
            </a:r>
            <a:r>
              <a:rPr lang="en-US" b="1" dirty="0" smtClean="0">
                <a:latin typeface="+mj-lt"/>
                <a:cs typeface="Consolas" pitchFamily="49" charset="0"/>
              </a:rPr>
              <a:t>'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Attribute</a:t>
            </a:r>
            <a:r>
              <a:rPr lang="en-US" b="1" dirty="0" smtClean="0"/>
              <a:t>'</a:t>
            </a:r>
            <a:r>
              <a:rPr lang="en-US" dirty="0" smtClean="0"/>
              <a:t> as suffix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WebServiceAttribute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Incorrect example: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WebService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 smtClean="0"/>
              <a:t>Collection Classes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Add </a:t>
            </a:r>
            <a:r>
              <a:rPr lang="en-US" b="1" dirty="0" smtClean="0">
                <a:latin typeface="+mj-lt"/>
                <a:cs typeface="Consolas" pitchFamily="49" charset="0"/>
              </a:rPr>
              <a:t>'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Collection</a:t>
            </a:r>
            <a:r>
              <a:rPr lang="en-US" b="1" dirty="0" smtClean="0"/>
              <a:t>'</a:t>
            </a:r>
            <a:r>
              <a:rPr lang="en-US" dirty="0" smtClean="0"/>
              <a:t> as suffix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StringsCollection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Incorrect example: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ListOfStrings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Special </a:t>
            </a:r>
            <a:r>
              <a:rPr lang="en-US" dirty="0"/>
              <a:t>Classes C#</a:t>
            </a:r>
          </a:p>
        </p:txBody>
      </p:sp>
      <p:pic>
        <p:nvPicPr>
          <p:cNvPr id="159746" name="Picture 2" descr="http://architecture.myninjaplease.com/wp-content/uploads/2007/01/strange-homes-2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040045" y="1371600"/>
            <a:ext cx="2640912" cy="3429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8081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Exceptions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Add </a:t>
            </a:r>
            <a:r>
              <a:rPr lang="en-US" b="1" dirty="0" smtClean="0">
                <a:latin typeface="+mj-lt"/>
                <a:cs typeface="Consolas" pitchFamily="49" charset="0"/>
              </a:rPr>
              <a:t>'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Exception</a:t>
            </a:r>
            <a:r>
              <a:rPr lang="en-US" b="1" dirty="0" smtClean="0"/>
              <a:t>'</a:t>
            </a:r>
            <a:r>
              <a:rPr lang="en-US" dirty="0" smtClean="0"/>
              <a:t> as suffix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 informative name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FileNotFoundException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Incorrect example: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FileNotFoundError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 smtClean="0"/>
              <a:t>Delegate Classes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Add </a:t>
            </a:r>
            <a:r>
              <a:rPr lang="en-US" b="1" dirty="0" smtClean="0">
                <a:latin typeface="+mj-lt"/>
                <a:cs typeface="Consolas" pitchFamily="49" charset="0"/>
              </a:rPr>
              <a:t>'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Delegate</a:t>
            </a:r>
            <a:r>
              <a:rPr lang="en-US" b="1" dirty="0" smtClean="0"/>
              <a:t>'</a:t>
            </a:r>
            <a:r>
              <a:rPr lang="en-US" dirty="0" smtClean="0"/>
              <a:t> or </a:t>
            </a:r>
            <a:r>
              <a:rPr lang="en-US" b="1" dirty="0" smtClean="0"/>
              <a:t>'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EventHandler</a:t>
            </a:r>
            <a:r>
              <a:rPr lang="en-US" b="1" dirty="0" smtClean="0"/>
              <a:t>'</a:t>
            </a:r>
            <a:r>
              <a:rPr lang="en-US" dirty="0" smtClean="0"/>
              <a:t> as suffix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DownloadFinishedDelegate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Incorrect example: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WakeUpNotification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Special Classes C# (2)</a:t>
            </a:r>
            <a:endParaRPr lang="en-US" dirty="0"/>
          </a:p>
        </p:txBody>
      </p:sp>
      <p:pic>
        <p:nvPicPr>
          <p:cNvPr id="158721" name="Picture 1" descr="C:\Trash\exceptions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2330" y="1231075"/>
            <a:ext cx="2403907" cy="1352550"/>
          </a:xfrm>
          <a:prstGeom prst="roundRect">
            <a:avLst>
              <a:gd name="adj" fmla="val 9998"/>
            </a:avLst>
          </a:prstGeom>
          <a:ln>
            <a:solidFill>
              <a:schemeClr val="accent3">
                <a:lumMod val="60000"/>
                <a:lumOff val="40000"/>
                <a:alpha val="50000"/>
              </a:schemeClr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82345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How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long</a:t>
            </a:r>
            <a:r>
              <a:rPr lang="en-US" dirty="0" smtClean="0"/>
              <a:t> could be the name of a class / struct / interface / </a:t>
            </a:r>
            <a:r>
              <a:rPr lang="en-US" noProof="1" smtClean="0"/>
              <a:t>enum</a:t>
            </a:r>
            <a:r>
              <a:rPr lang="en-US" dirty="0" smtClean="0"/>
              <a:t> / delegate?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name should be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as long as required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Don't abbreviate the names if this</a:t>
            </a:r>
            <a:br>
              <a:rPr lang="en-US" dirty="0" smtClean="0"/>
            </a:br>
            <a:r>
              <a:rPr lang="en-US" dirty="0" smtClean="0"/>
              <a:t>could make them unclear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FileNotFoundException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CustomerSupportNotificationService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 </a:t>
            </a:r>
            <a:br>
              <a:rPr lang="en-US" dirty="0" smtClean="0"/>
            </a:b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FNFException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CustSuppNotifSrvc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Length of Class Names</a:t>
            </a:r>
            <a:endParaRPr lang="en-US" dirty="0"/>
          </a:p>
        </p:txBody>
      </p:sp>
      <p:pic>
        <p:nvPicPr>
          <p:cNvPr id="157698" name="Picture 2" descr="http://crb.hu/images/nagyker/szabas/cm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6273" y="2514600"/>
            <a:ext cx="2544684" cy="1295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598700" y="434340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49486" y="57343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516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Namespaces naming guidelines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PascalCase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Following formats are acceptable: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Company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Product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Component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…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Product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Component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…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Microsoft.WinControls.GridView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Microsoft_WinControlsGridView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Classes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Namespaces in C# and PHP</a:t>
            </a:r>
            <a:endParaRPr lang="en-US" dirty="0"/>
          </a:p>
        </p:txBody>
      </p:sp>
      <p:pic>
        <p:nvPicPr>
          <p:cNvPr id="156675" name="Picture 3" descr="C:\Trash\galaxy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308" y="967596"/>
            <a:ext cx="3068042" cy="17952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602" name="Picture 2" descr="http://adamant.typepad.com/photos/uncategorized/2007/10/21/planet2.jp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040000"/>
              </a:clrFrom>
              <a:clrTo>
                <a:srgbClr val="04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812" y="3048000"/>
            <a:ext cx="2358199" cy="1400174"/>
          </a:xfrm>
          <a:prstGeom prst="roundRect">
            <a:avLst>
              <a:gd name="adj" fmla="val 25996"/>
            </a:avLst>
          </a:prstGeom>
          <a:noFill/>
        </p:spPr>
      </p:pic>
      <p:pic>
        <p:nvPicPr>
          <p:cNvPr id="7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15689" y="4538932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pprove, block, cancel, delete, reject icon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17962" y="5692778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53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2438" indent="-452438">
              <a:buFont typeface="+mj-lt"/>
              <a:buAutoNum type="arabicPeriod"/>
            </a:pPr>
            <a:r>
              <a:rPr lang="en-US" dirty="0" smtClean="0"/>
              <a:t>General Naming Guidelines</a:t>
            </a:r>
          </a:p>
          <a:p>
            <a:pPr marL="452438" indent="-452438">
              <a:buFont typeface="+mj-lt"/>
              <a:buAutoNum type="arabicPeriod"/>
            </a:pPr>
            <a:r>
              <a:rPr lang="en-US" dirty="0" smtClean="0"/>
              <a:t>Naming Classes / Types / Applications</a:t>
            </a:r>
          </a:p>
          <a:p>
            <a:pPr marL="622300" lvl="1" indent="-274638"/>
            <a:r>
              <a:rPr lang="en-US" dirty="0" smtClean="0"/>
              <a:t>Naming Classes, Interfaces, Types, Delegates, Enumerations, Namespaces, Files, Folders, Assemblies, Applications</a:t>
            </a:r>
          </a:p>
          <a:p>
            <a:pPr marL="452438" indent="-452438">
              <a:buFont typeface="+mj-lt"/>
              <a:buAutoNum type="arabicPeriod"/>
            </a:pPr>
            <a:r>
              <a:rPr lang="en-US" dirty="0" smtClean="0"/>
              <a:t>Naming Methods and Method Parameters</a:t>
            </a:r>
          </a:p>
          <a:p>
            <a:pPr marL="452438" indent="-452438">
              <a:buFont typeface="+mj-lt"/>
              <a:buAutoNum type="arabicPeriod"/>
            </a:pPr>
            <a:r>
              <a:rPr lang="en-US" dirty="0" smtClean="0"/>
              <a:t>Naming Variables and Constants</a:t>
            </a:r>
          </a:p>
          <a:p>
            <a:pPr marL="452438" indent="-452438">
              <a:buFont typeface="+mj-lt"/>
              <a:buAutoNum type="arabicPeriod"/>
            </a:pPr>
            <a:r>
              <a:rPr lang="en-US" dirty="0" smtClean="0"/>
              <a:t>Other Naming Guidelines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pic>
        <p:nvPicPr>
          <p:cNvPr id="5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37612" y="3733800"/>
            <a:ext cx="2651122" cy="2651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720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Packages naming guidelines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camelCase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Following formats are acceptable: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company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component</a:t>
            </a:r>
            <a:r>
              <a:rPr lang="en-US" dirty="0" smtClean="0"/>
              <a:t> </a:t>
            </a: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…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component</a:t>
            </a:r>
            <a:r>
              <a:rPr lang="en-US" dirty="0" smtClean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…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com.apple.quicktime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hibernate.core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IBM.DB2.Data</a:t>
            </a:r>
            <a:r>
              <a:rPr lang="en-US" sz="2900" dirty="0" smtClean="0"/>
              <a:t>,</a:t>
            </a:r>
            <a:r>
              <a:rPr lang="en-US" sz="2900" dirty="0" smtClean="0">
                <a:solidFill>
                  <a:srgbClr val="FB816D"/>
                </a:solidFill>
              </a:rPr>
              <a:t> </a:t>
            </a: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ibm.db2_data</a:t>
            </a:r>
            <a:r>
              <a:rPr lang="en-US" sz="2900" dirty="0" smtClean="0"/>
              <a:t>,</a:t>
            </a:r>
            <a:r>
              <a:rPr lang="en-US" sz="2900" dirty="0" smtClean="0">
                <a:solidFill>
                  <a:srgbClr val="FB816D"/>
                </a:solidFill>
              </a:rPr>
              <a:t> </a:t>
            </a: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Tetris.UI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Naming Java Packages / JS Namespaces</a:t>
            </a:r>
            <a:endParaRPr lang="en-US" dirty="0"/>
          </a:p>
        </p:txBody>
      </p:sp>
      <p:pic>
        <p:nvPicPr>
          <p:cNvPr id="49154" name="Picture 2" descr="http://www.clker.com/cliparts/e/4/3/7/1194985850869704712package_frederic_moser_01.svg.hi.png"/>
          <p:cNvPicPr>
            <a:picLocks noChangeAspect="1" noChangeArrowheads="1"/>
          </p:cNvPicPr>
          <p:nvPr/>
        </p:nvPicPr>
        <p:blipFill>
          <a:blip r:embed="rId2" cstate="print">
            <a:lum bright="20000"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226" y="1524000"/>
            <a:ext cx="2288416" cy="1447800"/>
          </a:xfrm>
          <a:prstGeom prst="rect">
            <a:avLst/>
          </a:prstGeom>
          <a:noFill/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58891" y="4495800"/>
            <a:ext cx="1200415" cy="900545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75265" y="57912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2605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Project folders' names should follow the project namespaces / packages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sz="28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com</a:t>
            </a:r>
          </a:p>
          <a:p>
            <a:pPr lvl="2">
              <a:lnSpc>
                <a:spcPct val="100000"/>
              </a:lnSpc>
            </a:pPr>
            <a:r>
              <a:rPr lang="en-US" sz="28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apple</a:t>
            </a:r>
          </a:p>
          <a:p>
            <a:pPr lvl="3">
              <a:lnSpc>
                <a:spcPct val="100000"/>
              </a:lnSpc>
            </a:pPr>
            <a:r>
              <a:rPr lang="en-US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quicktime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com.apple.quicktime</a:t>
            </a:r>
            <a:r>
              <a:rPr lang="en-US" noProof="1" smtClean="0">
                <a:latin typeface="Consolas" pitchFamily="49" charset="0"/>
                <a:cs typeface="Consolas" pitchFamily="49" charset="0"/>
              </a:rPr>
              <a:t>…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com_apple_quicktime</a:t>
            </a:r>
            <a:r>
              <a:rPr lang="en-US" sz="2900" dirty="0" smtClean="0"/>
              <a:t>,</a:t>
            </a:r>
            <a:r>
              <a:rPr lang="en-US" sz="2900" dirty="0" smtClean="0">
                <a:solidFill>
                  <a:srgbClr val="FB816D"/>
                </a:solidFill>
              </a:rPr>
              <a:t> </a:t>
            </a: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quicktime.src</a:t>
            </a:r>
            <a:endParaRPr lang="en-US" b="1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Project Folders</a:t>
            </a:r>
            <a:endParaRPr lang="en-US" dirty="0"/>
          </a:p>
        </p:txBody>
      </p:sp>
      <p:pic>
        <p:nvPicPr>
          <p:cNvPr id="55298" name="Picture 2" descr="C:\Trash\folder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5883" y="2135984"/>
            <a:ext cx="3406873" cy="2436016"/>
          </a:xfrm>
          <a:prstGeom prst="rect">
            <a:avLst/>
          </a:prstGeom>
          <a:noFill/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54879" y="472440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05665" y="5993202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6552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Files with source code should have names matching their content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File containing a class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Student</a:t>
            </a:r>
            <a:r>
              <a:rPr lang="en-US" dirty="0" smtClean="0"/>
              <a:t> should be names </a:t>
            </a:r>
            <a:br>
              <a:rPr lang="en-US" dirty="0" smtClean="0"/>
            </a:b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Student.cs</a:t>
            </a:r>
            <a:r>
              <a:rPr lang="en-US" dirty="0" smtClean="0"/>
              <a:t> /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Student.java</a:t>
            </a:r>
            <a:r>
              <a:rPr lang="en-US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  <a:cs typeface="Consolas" pitchFamily="49" charset="0"/>
              </a:rPr>
              <a:t>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  <a:cs typeface="Consolas" pitchFamily="49" charset="0"/>
              </a:rPr>
              <a:t>/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Student.php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StudentDAO.cs</a:t>
            </a:r>
            <a:r>
              <a:rPr lang="en-US" dirty="0" smtClean="0"/>
              <a:t>,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Constants.java</a:t>
            </a:r>
            <a:r>
              <a:rPr lang="en-US" dirty="0" smtClean="0"/>
              <a:t>,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CryptographyAlgorithms.cs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Program.cs</a:t>
            </a:r>
            <a:r>
              <a:rPr lang="en-US" sz="2900" dirty="0" smtClean="0"/>
              <a:t>,</a:t>
            </a:r>
            <a:r>
              <a:rPr lang="en-US" sz="2900" b="1" dirty="0" smtClean="0">
                <a:solidFill>
                  <a:srgbClr val="FB816D"/>
                </a:solidFill>
              </a:rPr>
              <a:t> </a:t>
            </a: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SourceCode.java</a:t>
            </a:r>
            <a:r>
              <a:rPr lang="en-US" sz="2900" b="1" dirty="0" smtClean="0">
                <a:solidFill>
                  <a:srgbClr val="FB816D"/>
                </a:solidFill>
              </a:rPr>
              <a:t>, </a:t>
            </a: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_d2.cs</a:t>
            </a:r>
            <a:r>
              <a:rPr lang="en-US" sz="2900" dirty="0" smtClean="0"/>
              <a:t>,</a:t>
            </a:r>
            <a:r>
              <a:rPr lang="en-US" sz="2900" b="1" dirty="0" smtClean="0">
                <a:solidFill>
                  <a:srgbClr val="FB816D"/>
                </a:solidFill>
              </a:rPr>
              <a:t/>
            </a:r>
            <a:br>
              <a:rPr lang="en-US" sz="2900" b="1" dirty="0" smtClean="0">
                <a:solidFill>
                  <a:srgbClr val="FB816D"/>
                </a:solidFill>
              </a:rPr>
            </a:b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WebApplication1.jsp</a:t>
            </a:r>
            <a:r>
              <a:rPr lang="en-US" sz="2900" dirty="0" smtClean="0"/>
              <a:t>,</a:t>
            </a:r>
            <a:r>
              <a:rPr lang="en-US" sz="2900" b="1" dirty="0" smtClean="0">
                <a:solidFill>
                  <a:srgbClr val="FB816D"/>
                </a:solidFill>
              </a:rPr>
              <a:t> </a:t>
            </a: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Page1.aspx</a:t>
            </a:r>
            <a:endParaRPr lang="en-US" b="1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Files in C#, Java and PHP</a:t>
            </a:r>
            <a:endParaRPr lang="en-US" dirty="0"/>
          </a:p>
        </p:txBody>
      </p:sp>
      <p:pic>
        <p:nvPicPr>
          <p:cNvPr id="5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85885" y="393077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598701" y="56388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18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Use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small letters and hyphens </a:t>
            </a:r>
            <a:r>
              <a:rPr lang="en-US" dirty="0"/>
              <a:t>for JavaScript file </a:t>
            </a:r>
            <a:r>
              <a:rPr lang="en-US" dirty="0" smtClean="0"/>
              <a:t>names (+ optionally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.min</a:t>
            </a:r>
            <a:r>
              <a:rPr lang="en-US" dirty="0" smtClean="0"/>
              <a:t> + version)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Put a single library / component in a single file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jquery-1.8.2.min.js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widgets.js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</a:rPr>
              <a:t>,        </a:t>
            </a:r>
            <a:r>
              <a:rPr lang="en-US" b="1" dirty="0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scriptaculous.js</a:t>
            </a:r>
            <a:endParaRPr lang="en-US" b="1" noProof="1">
              <a:solidFill>
                <a:schemeClr val="tx2">
                  <a:lumMod val="9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jQuery_classes.js</a:t>
            </a:r>
            <a:r>
              <a:rPr lang="en-US" sz="2900" b="1" dirty="0" smtClean="0">
                <a:solidFill>
                  <a:srgbClr val="FB816D"/>
                </a:solidFill>
              </a:rPr>
              <a:t>, Widgets.js,</a:t>
            </a:r>
            <a:br>
              <a:rPr lang="en-US" sz="2900" b="1" dirty="0" smtClean="0">
                <a:solidFill>
                  <a:srgbClr val="FB816D"/>
                </a:solidFill>
              </a:rPr>
            </a:b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MyAjax.Library.js</a:t>
            </a:r>
            <a:r>
              <a:rPr lang="en-US" sz="2900" b="1" dirty="0" smtClean="0">
                <a:solidFill>
                  <a:srgbClr val="FB816D"/>
                </a:solidFill>
              </a:rPr>
              <a:t>, </a:t>
            </a:r>
            <a:r>
              <a:rPr lang="en-US" sz="29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jQuery-1.8.2.js</a:t>
            </a:r>
            <a:endParaRPr lang="en-US" b="1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Files in JavaScript</a:t>
            </a:r>
            <a:endParaRPr lang="en-US" dirty="0"/>
          </a:p>
        </p:txBody>
      </p:sp>
      <p:pic>
        <p:nvPicPr>
          <p:cNvPr id="5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62076" y="381508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63648" y="56388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myapp.invoice.js</a:t>
            </a:r>
            <a:endParaRPr kumimoji="0" lang="en-US" altLang="en-US" sz="10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27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.NET assembly names should follow the root namespace in its class hierarchy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Oracle.DataAccess.dll</a:t>
            </a:r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Interop.CAPICOM.dll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Microsoft.WinControls.GridView.dll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OracleDataAccess.dll</a:t>
            </a:r>
            <a:endParaRPr lang="en-US" b="1" dirty="0">
              <a:solidFill>
                <a:srgbClr val="FB816D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Microsoft_WinControlsGrid_View.dll</a:t>
            </a:r>
            <a:endParaRPr lang="en-US" b="1" noProof="1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</a:t>
            </a:r>
            <a:r>
              <a:rPr lang="en-US" smtClean="0"/>
              <a:t>.NET Assemblies</a:t>
            </a:r>
            <a:endParaRPr lang="en-US" dirty="0"/>
          </a:p>
        </p:txBody>
      </p:sp>
      <p:pic>
        <p:nvPicPr>
          <p:cNvPr id="155650" name="Picture 2" descr="http://www.xtek.com/europe/media/new-assembly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6898" y="1981200"/>
            <a:ext cx="2437765" cy="1371600"/>
          </a:xfrm>
          <a:prstGeom prst="roundRect">
            <a:avLst>
              <a:gd name="adj" fmla="val 1398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65412" y="320040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52250" y="54102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041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JAR files names should consist of single word or several words separated by hyphen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Can contain version information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xalan25.jar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ant-apache-log4j.jar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Ant.Apache.Log4J.jar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Oracle.JDBC.Drivers.jar</a:t>
            </a:r>
            <a:endParaRPr lang="en-US" b="1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JAR Files </a:t>
            </a:r>
            <a:r>
              <a:rPr lang="en-US" smtClean="0"/>
              <a:t>in Java</a:t>
            </a:r>
            <a:endParaRPr lang="en-US" dirty="0"/>
          </a:p>
        </p:txBody>
      </p:sp>
      <p:pic>
        <p:nvPicPr>
          <p:cNvPr id="50178" name="Picture 2" descr="http://gadgets.multiplayer.ro/wp-content/uploads/2007/11/sun_moon_jar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000002"/>
              </a:clrFrom>
              <a:clrTo>
                <a:srgbClr val="00000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024310" y="2743200"/>
            <a:ext cx="3700775" cy="3546730"/>
          </a:xfrm>
          <a:prstGeom prst="rect">
            <a:avLst/>
          </a:prstGeom>
          <a:noFill/>
          <a:effectLst>
            <a:softEdge rad="317500"/>
          </a:effectLst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3713" y="350520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07001" y="54483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7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Applications should be named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meaningfully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 [Noun] or [Adjective] + [Noun]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PascalCase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BlogEngine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NewsAggregatorService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ConsoleApplication4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WebSite2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zadacha_14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online_shop_temp2</a:t>
            </a:r>
            <a:endParaRPr lang="en-US" b="1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Applications</a:t>
            </a:r>
            <a:endParaRPr lang="en-US" dirty="0"/>
          </a:p>
        </p:txBody>
      </p:sp>
      <p:pic>
        <p:nvPicPr>
          <p:cNvPr id="53250" name="Picture 2" descr="http://www.aha-soft.com/images/application-ico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10" t="-4634" r="-2994" b="-1945"/>
          <a:stretch>
            <a:fillRect/>
          </a:stretch>
        </p:blipFill>
        <p:spPr bwMode="auto">
          <a:xfrm>
            <a:off x="7999412" y="1752600"/>
            <a:ext cx="3789134" cy="1676400"/>
          </a:xfrm>
          <a:prstGeom prst="roundRect">
            <a:avLst>
              <a:gd name="adj" fmla="val 6347"/>
            </a:avLst>
          </a:prstGeom>
          <a:solidFill>
            <a:srgbClr val="FFFFFF"/>
          </a:solidFill>
        </p:spPr>
      </p:pic>
      <p:pic>
        <p:nvPicPr>
          <p:cNvPr id="7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69240" y="361696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70812" y="56388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926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www.launchlab.co.uk/manager/tinymce/jscripts/tiny_mce/plugins/imagemanager/files/keyboard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5139" y="1045029"/>
            <a:ext cx="5484971" cy="29391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653" y="4714502"/>
            <a:ext cx="10969943" cy="1457698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Naming Methods/Functions and Parameters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rot="18273841">
            <a:off x="3365072" y="1522088"/>
            <a:ext cx="1421514" cy="452706"/>
          </a:xfrm>
          <a:prstGeom prst="rect">
            <a:avLst/>
          </a:prstGeom>
          <a:noFill/>
        </p:spPr>
        <p:txBody>
          <a:bodyPr wrap="none" rtlCol="0">
            <a:prstTxWarp prst="textCanUp">
              <a:avLst/>
            </a:prstTxWarp>
            <a:spAutoFit/>
          </a:bodyPr>
          <a:lstStyle/>
          <a:p>
            <a:r>
              <a:rPr lang="en-US" sz="32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Methods</a:t>
            </a:r>
            <a:endParaRPr lang="en-US" sz="3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6" name="TextBox 5"/>
          <p:cNvSpPr txBox="1"/>
          <p:nvPr/>
        </p:nvSpPr>
        <p:spPr>
          <a:xfrm rot="20647986">
            <a:off x="5624029" y="3054679"/>
            <a:ext cx="3065254" cy="384800"/>
          </a:xfrm>
          <a:prstGeom prst="rect">
            <a:avLst/>
          </a:prstGeom>
          <a:noFill/>
        </p:spPr>
        <p:txBody>
          <a:bodyPr wrap="none" rtlCol="0">
            <a:prstTxWarp prst="textCanUp">
              <a:avLst/>
            </a:prstTxWarp>
            <a:spAutoFit/>
          </a:bodyPr>
          <a:lstStyle/>
          <a:p>
            <a:r>
              <a:rPr lang="en-US" sz="32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Parameters</a:t>
            </a:r>
            <a:endParaRPr lang="en-US" sz="3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6794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Methods naming guidelines</a:t>
            </a:r>
          </a:p>
          <a:p>
            <a:pPr lvl="1"/>
            <a:r>
              <a:rPr lang="en-US" dirty="0" smtClean="0"/>
              <a:t>Use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meaningful</a:t>
            </a:r>
            <a:r>
              <a:rPr lang="en-US" dirty="0" smtClean="0"/>
              <a:t> method names</a:t>
            </a:r>
          </a:p>
          <a:p>
            <a:pPr lvl="1"/>
            <a:r>
              <a:rPr lang="en-US" dirty="0" smtClean="0"/>
              <a:t>Method names should answer the question:</a:t>
            </a:r>
          </a:p>
          <a:p>
            <a:pPr lvl="2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What does this method do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?</a:t>
            </a:r>
          </a:p>
          <a:p>
            <a:pPr lvl="1"/>
            <a:r>
              <a:rPr lang="en-US" dirty="0" smtClean="0"/>
              <a:t>If you cannot find a good name for a method, think about whether it has a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clear intent</a:t>
            </a:r>
          </a:p>
          <a:p>
            <a:r>
              <a:rPr lang="en-US" dirty="0" smtClean="0"/>
              <a:t>Examples: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FindStudent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LoadReport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Sine</a:t>
            </a:r>
          </a:p>
          <a:p>
            <a:r>
              <a:rPr lang="en-US" dirty="0" smtClean="0"/>
              <a:t>Incorrect examples: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Method1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DoSomething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HandleStuff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SampleMethod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DirtyHack</a:t>
            </a:r>
            <a:endParaRPr lang="en-US" b="1" noProof="1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Methods</a:t>
            </a:r>
            <a:endParaRPr lang="en-US" dirty="0"/>
          </a:p>
        </p:txBody>
      </p:sp>
      <p:pic>
        <p:nvPicPr>
          <p:cNvPr id="154628" name="Picture 4" descr="http://faculty.wiu.edu/JR-Olsen/wiu/graphics/for-top/math-symbols-compass.JPG"/>
          <p:cNvPicPr>
            <a:picLocks noChangeAspect="1" noChangeArrowheads="1"/>
          </p:cNvPicPr>
          <p:nvPr/>
        </p:nvPicPr>
        <p:blipFill>
          <a:blip r:embed="rId2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6898" y="914400"/>
            <a:ext cx="2539339" cy="1295400"/>
          </a:xfrm>
          <a:prstGeom prst="rect">
            <a:avLst/>
          </a:prstGeom>
          <a:noFill/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06566" y="4648200"/>
            <a:ext cx="711015" cy="533401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06567" y="5867400"/>
            <a:ext cx="711015" cy="5334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44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noProof="1" smtClean="0"/>
              <a:t>Use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PascalCase</a:t>
            </a:r>
            <a:r>
              <a:rPr lang="en-US" dirty="0" smtClean="0"/>
              <a:t>  for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C#</a:t>
            </a:r>
            <a:r>
              <a:rPr lang="en-US" dirty="0" smtClean="0"/>
              <a:t> and </a:t>
            </a:r>
            <a:br>
              <a:rPr lang="en-US" dirty="0" smtClean="0"/>
            </a:br>
            <a:r>
              <a:rPr lang="en-US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camelCase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JavaScript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PHP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Java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Example (C#):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LoadSettings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Example (JS/PHP/Java):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loadSettings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Prefer the following formats: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[Verb], [Verb] + [Noun],</a:t>
            </a:r>
            <a:br>
              <a:rPr lang="en-US" dirty="0" smtClean="0"/>
            </a:br>
            <a:r>
              <a:rPr lang="en-US" dirty="0" smtClean="0"/>
              <a:t>[Verb] + [Adjective] + [Noun]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Examples: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Show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LoadSettingsFile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br>
              <a:rPr lang="en-US" dirty="0" smtClean="0">
                <a:solidFill>
                  <a:schemeClr val="tx2">
                    <a:lumMod val="90000"/>
                  </a:schemeClr>
                </a:solidFill>
              </a:rPr>
            </a:b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FindNodeByPattern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t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oString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p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rintList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Incorrect examples: </a:t>
            </a:r>
            <a:r>
              <a:rPr lang="en-US" b="1" noProof="1" smtClean="0">
                <a:solidFill>
                  <a:srgbClr val="FB816D"/>
                </a:solidFill>
              </a:rPr>
              <a:t>Student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</a:rPr>
              <a:t>Generator</a:t>
            </a:r>
            <a:r>
              <a:rPr lang="en-US" dirty="0"/>
              <a:t>,</a:t>
            </a:r>
            <a:r>
              <a:rPr lang="en-US" dirty="0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</a:rPr>
              <a:t>c</a:t>
            </a:r>
            <a:r>
              <a:rPr lang="en-US" b="1" noProof="1" smtClean="0">
                <a:solidFill>
                  <a:srgbClr val="FB816D"/>
                </a:solidFill>
              </a:rPr>
              <a:t>ounter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</a:rPr>
              <a:t>White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</a:rPr>
              <a:t>Approximation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</a:rPr>
              <a:t>m</a:t>
            </a:r>
            <a:r>
              <a:rPr lang="en-US" b="1" noProof="1" smtClean="0">
                <a:solidFill>
                  <a:srgbClr val="FB816D"/>
                </a:solidFill>
              </a:rPr>
              <a:t>athUtils</a:t>
            </a:r>
            <a:endParaRPr lang="en-US" b="1" noProof="1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Methods (2)</a:t>
            </a:r>
            <a:endParaRPr lang="en-US" dirty="0"/>
          </a:p>
        </p:txBody>
      </p:sp>
      <p:pic>
        <p:nvPicPr>
          <p:cNvPr id="153602" name="Picture 2" descr="http://static.flickr.com/172/462175736_b688c0ffcf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7913" y="3124200"/>
            <a:ext cx="1929897" cy="1085850"/>
          </a:xfrm>
          <a:prstGeom prst="rect">
            <a:avLst/>
          </a:prstGeom>
          <a:noFill/>
          <a:ln w="3175">
            <a:solidFill>
              <a:schemeClr val="accent5">
                <a:lumMod val="20000"/>
                <a:lumOff val="80000"/>
              </a:schemeClr>
            </a:solidFill>
          </a:ln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58928" y="1879601"/>
            <a:ext cx="1015735" cy="762001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48940" y="5740401"/>
            <a:ext cx="711015" cy="5334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938107" y="4712321"/>
            <a:ext cx="946362" cy="709957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946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Naming Guidelines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511408" y="1143000"/>
            <a:ext cx="5122343" cy="3295650"/>
            <a:chOff x="2634242" y="1143000"/>
            <a:chExt cx="3842758" cy="3295650"/>
          </a:xfrm>
        </p:grpSpPr>
        <p:pic>
          <p:nvPicPr>
            <p:cNvPr id="36866" name="Picture 2" descr="http://4everydaylife.files.wordpress.com/2009/01/guidelines1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34242" y="1143000"/>
              <a:ext cx="3842758" cy="3295650"/>
            </a:xfrm>
            <a:prstGeom prst="roundRect">
              <a:avLst>
                <a:gd name="adj" fmla="val 4630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9000" dist="5000" dir="5400000" sy="-100000" algn="bl" rotWithShape="0"/>
            </a:effectLst>
          </p:spPr>
        </p:pic>
        <p:sp>
          <p:nvSpPr>
            <p:cNvPr id="3" name="TextBox 2"/>
            <p:cNvSpPr txBox="1"/>
            <p:nvPr/>
          </p:nvSpPr>
          <p:spPr>
            <a:xfrm rot="18273841">
              <a:off x="2632282" y="1723080"/>
              <a:ext cx="1600118" cy="584775"/>
            </a:xfrm>
            <a:prstGeom prst="rect">
              <a:avLst/>
            </a:prstGeom>
            <a:noFill/>
          </p:spPr>
          <p:txBody>
            <a:bodyPr wrap="none" rtlCol="0">
              <a:prstTxWarp prst="textCanUp">
                <a:avLst/>
              </a:prstTxWarp>
              <a:spAutoFit/>
            </a:bodyPr>
            <a:lstStyle/>
            <a:p>
              <a:r>
                <a:rPr lang="en-US" sz="3200" b="1" dirty="0" smtClean="0">
                  <a:ln w="12700" cmpd="sng">
                    <a:solidFill>
                      <a:schemeClr val="accent4"/>
                    </a:solidFill>
                    <a:prstDash val="solid"/>
                  </a:ln>
                  <a:gradFill>
                    <a:gsLst>
                      <a:gs pos="0">
                        <a:schemeClr val="accent4"/>
                      </a:gs>
                      <a:gs pos="4000">
                        <a:schemeClr val="accent4">
                          <a:lumMod val="60000"/>
                          <a:lumOff val="40000"/>
                        </a:schemeClr>
                      </a:gs>
                      <a:gs pos="87000">
                        <a:schemeClr val="accent4">
                          <a:lumMod val="20000"/>
                          <a:lumOff val="80000"/>
                        </a:schemeClr>
                      </a:gs>
                    </a:gsLst>
                    <a:lin ang="5400000"/>
                  </a:gradFill>
                </a:rPr>
                <a:t>Naming</a:t>
              </a:r>
              <a:endParaRPr lang="en-US" sz="3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 rot="3257064">
              <a:off x="4603687" y="1988194"/>
              <a:ext cx="1979372" cy="409032"/>
            </a:xfrm>
            <a:prstGeom prst="rect">
              <a:avLst/>
            </a:prstGeom>
            <a:noFill/>
          </p:spPr>
          <p:txBody>
            <a:bodyPr wrap="none" rtlCol="0">
              <a:prstTxWarp prst="textCanUp">
                <a:avLst/>
              </a:prstTxWarp>
              <a:spAutoFit/>
            </a:bodyPr>
            <a:lstStyle/>
            <a:p>
              <a:r>
                <a:rPr lang="en-US" sz="3200" b="1" dirty="0" smtClean="0">
                  <a:ln w="12700" cmpd="sng">
                    <a:solidFill>
                      <a:schemeClr val="accent4"/>
                    </a:solidFill>
                    <a:prstDash val="solid"/>
                  </a:ln>
                  <a:gradFill>
                    <a:gsLst>
                      <a:gs pos="0">
                        <a:schemeClr val="accent4"/>
                      </a:gs>
                      <a:gs pos="4000">
                        <a:schemeClr val="accent4">
                          <a:lumMod val="60000"/>
                          <a:lumOff val="40000"/>
                        </a:schemeClr>
                      </a:gs>
                      <a:gs pos="87000">
                        <a:schemeClr val="accent4">
                          <a:lumMod val="20000"/>
                          <a:lumOff val="80000"/>
                        </a:schemeClr>
                      </a:gs>
                    </a:gsLst>
                    <a:lin ang="5400000"/>
                  </a:gradFill>
                </a:rPr>
                <a:t>Guidelines</a:t>
              </a:r>
              <a:endParaRPr lang="en-US" sz="3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9909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Methods returning values should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describe the returned value</a:t>
            </a:r>
          </a:p>
          <a:p>
            <a:r>
              <a:rPr lang="en-US" sz="3200" dirty="0" smtClean="0"/>
              <a:t>Examples</a:t>
            </a:r>
            <a:r>
              <a:rPr lang="en-US" sz="3000" dirty="0" smtClean="0"/>
              <a:t>:</a:t>
            </a:r>
          </a:p>
          <a:p>
            <a:pPr lvl="1"/>
            <a:r>
              <a:rPr lang="en-US" sz="3000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ConvertMetersToInches</a:t>
            </a:r>
            <a:r>
              <a:rPr lang="en-US" sz="3000" dirty="0"/>
              <a:t>,</a:t>
            </a:r>
            <a:br>
              <a:rPr lang="en-US" sz="3000" dirty="0"/>
            </a:br>
            <a:r>
              <a:rPr lang="en-US" sz="3000" dirty="0"/>
              <a:t>not </a:t>
            </a:r>
            <a:r>
              <a:rPr lang="en-US" sz="3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MetersInches</a:t>
            </a:r>
            <a:r>
              <a:rPr lang="en-US" sz="3000" dirty="0">
                <a:solidFill>
                  <a:srgbClr val="FB816D"/>
                </a:solidFill>
              </a:rPr>
              <a:t> </a:t>
            </a:r>
            <a:r>
              <a:rPr lang="en-US" sz="3000" dirty="0"/>
              <a:t>or </a:t>
            </a:r>
            <a:r>
              <a:rPr lang="en-US" sz="3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Convert</a:t>
            </a:r>
            <a:r>
              <a:rPr lang="en-US" sz="3000" dirty="0">
                <a:solidFill>
                  <a:srgbClr val="FB816D"/>
                </a:solidFill>
              </a:rPr>
              <a:t> </a:t>
            </a:r>
            <a:r>
              <a:rPr lang="en-US" sz="3000" dirty="0"/>
              <a:t>or </a:t>
            </a:r>
            <a:r>
              <a:rPr lang="en-US" sz="30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ConvertUnit</a:t>
            </a:r>
          </a:p>
          <a:p>
            <a:pPr lvl="1"/>
            <a:r>
              <a:rPr lang="en-US" sz="3000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Meters2Inches</a:t>
            </a:r>
            <a:r>
              <a:rPr lang="en-US" sz="3000" dirty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sz="3000" dirty="0"/>
              <a:t>is still </a:t>
            </a:r>
            <a:r>
              <a:rPr lang="en-US" sz="3000" dirty="0" smtClean="0"/>
              <a:t>acceptable</a:t>
            </a:r>
          </a:p>
          <a:p>
            <a:pPr lvl="1"/>
            <a:r>
              <a:rPr lang="en-US" sz="3000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CalculateSinus</a:t>
            </a:r>
            <a:r>
              <a:rPr lang="en-US" sz="3000" dirty="0"/>
              <a:t> is good but </a:t>
            </a:r>
            <a:r>
              <a:rPr lang="en-US" sz="3000" b="1" dirty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Sinus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/>
            </a:r>
            <a:b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en-US" sz="3000" dirty="0"/>
              <a:t>is still </a:t>
            </a:r>
            <a:r>
              <a:rPr lang="en-US" sz="3000" dirty="0" smtClean="0"/>
              <a:t>acceptable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en-US" dirty="0"/>
              <a:t>Ensure that the unit of measure is </a:t>
            </a:r>
            <a:r>
              <a:rPr lang="en-US" dirty="0" smtClean="0"/>
              <a:t>obvious</a:t>
            </a:r>
          </a:p>
          <a:p>
            <a:pPr lvl="1"/>
            <a:r>
              <a:rPr lang="en-US" sz="3000" dirty="0"/>
              <a:t>Prefer </a:t>
            </a:r>
            <a:r>
              <a:rPr lang="en-US" sz="3000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MeasureFontInPixels</a:t>
            </a:r>
            <a:r>
              <a:rPr lang="en-US" sz="3000" dirty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sz="3000" dirty="0"/>
              <a:t>to </a:t>
            </a:r>
            <a:r>
              <a:rPr lang="en-US" sz="30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MeasureFont</a:t>
            </a:r>
            <a:endParaRPr lang="en-US" sz="3000" b="1" noProof="1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 Returning a Value</a:t>
            </a:r>
            <a:endParaRPr lang="en-US" dirty="0"/>
          </a:p>
        </p:txBody>
      </p:sp>
      <p:pic>
        <p:nvPicPr>
          <p:cNvPr id="152578" name="Picture 2" descr="http://static.flickr.com/3094/2571513247_9928c7e77d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890" y="1738745"/>
            <a:ext cx="3785922" cy="10044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967579" y="2895600"/>
            <a:ext cx="711015" cy="5334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78134" y="2271185"/>
            <a:ext cx="711015" cy="533401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11081" y="4206102"/>
            <a:ext cx="1049596" cy="787404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89149" y="3429000"/>
            <a:ext cx="711015" cy="533401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13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Methods should have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single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purpose</a:t>
            </a:r>
            <a:r>
              <a:rPr lang="en-US" dirty="0" smtClean="0"/>
              <a:t>!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Otherwise they cannot be named well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How to name a method that creates annual incomes report, downloads updates from internet and scans the system for viruses?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CreateAnnualIncomesReportDownloadUpdatesAndScanForViruses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/>
              <a:t>is a nice name, right?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Methods that have multiple purposes (weak cohesion) are hard to be named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Need to be refactored instead of named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Purpose of All Methods</a:t>
            </a:r>
            <a:endParaRPr lang="en-US" dirty="0"/>
          </a:p>
        </p:txBody>
      </p:sp>
      <p:pic>
        <p:nvPicPr>
          <p:cNvPr id="6" name="Picture 5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69504" y="4323080"/>
            <a:ext cx="711015" cy="5334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4083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Use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consistent naming</a:t>
            </a:r>
            <a:r>
              <a:rPr lang="en-US" sz="3200" dirty="0" smtClean="0"/>
              <a:t> in the entire project</a:t>
            </a:r>
          </a:p>
          <a:p>
            <a:pPr lvl="1"/>
            <a:r>
              <a:rPr lang="en-US" sz="30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LoadFile</a:t>
            </a:r>
            <a:r>
              <a:rPr lang="en-US" sz="3000" dirty="0" smtClean="0"/>
              <a:t>, </a:t>
            </a:r>
            <a:r>
              <a:rPr lang="en-US" sz="30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LoadImageFromFile</a:t>
            </a:r>
            <a:r>
              <a:rPr lang="en-US" sz="3000" dirty="0" smtClean="0"/>
              <a:t>, </a:t>
            </a:r>
            <a:r>
              <a:rPr lang="en-US" sz="30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LoadSettings</a:t>
            </a:r>
            <a:r>
              <a:rPr lang="en-US" sz="3000" dirty="0" smtClean="0"/>
              <a:t>, </a:t>
            </a:r>
            <a:r>
              <a:rPr lang="en-US" sz="30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LoadFont</a:t>
            </a:r>
            <a:r>
              <a:rPr lang="en-US" sz="3000" dirty="0" smtClean="0"/>
              <a:t>, </a:t>
            </a:r>
            <a:r>
              <a:rPr lang="en-US" sz="30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LoadLibrary</a:t>
            </a:r>
            <a:r>
              <a:rPr lang="en-US" sz="3000" dirty="0" smtClean="0"/>
              <a:t>, but not </a:t>
            </a:r>
            <a:r>
              <a:rPr lang="en-US" sz="30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ReadTextFile</a:t>
            </a:r>
          </a:p>
          <a:p>
            <a:r>
              <a:rPr lang="en-US" sz="3200" dirty="0" smtClean="0"/>
              <a:t>Use consistently the opposites at the same level of abstraction:</a:t>
            </a:r>
          </a:p>
          <a:p>
            <a:pPr lvl="1"/>
            <a:r>
              <a:rPr lang="en-US" sz="30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LoadLibrary</a:t>
            </a:r>
            <a:r>
              <a:rPr lang="en-US" sz="3000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sz="3000" dirty="0" smtClean="0"/>
              <a:t>vs. </a:t>
            </a:r>
            <a:r>
              <a:rPr lang="en-US" sz="30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UnloadLibrary</a:t>
            </a:r>
            <a:r>
              <a:rPr lang="en-US" sz="3000" dirty="0" smtClean="0"/>
              <a:t>,</a:t>
            </a:r>
            <a:br>
              <a:rPr lang="en-US" sz="3000" dirty="0" smtClean="0"/>
            </a:br>
            <a:r>
              <a:rPr lang="en-US" sz="3000" dirty="0" smtClean="0"/>
              <a:t>but not  </a:t>
            </a:r>
            <a:r>
              <a:rPr lang="en-US" sz="30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FreeHandle</a:t>
            </a:r>
          </a:p>
          <a:p>
            <a:pPr lvl="1"/>
            <a:r>
              <a:rPr lang="en-US" sz="30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OpenFile</a:t>
            </a:r>
            <a:r>
              <a:rPr lang="en-US" sz="3000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sz="3000" dirty="0" smtClean="0"/>
              <a:t>vs. </a:t>
            </a:r>
            <a:r>
              <a:rPr lang="en-US" sz="30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CloseFile</a:t>
            </a:r>
            <a:r>
              <a:rPr lang="en-US" sz="3000" dirty="0" smtClean="0"/>
              <a:t>, but not  </a:t>
            </a:r>
            <a:r>
              <a:rPr lang="en-US" sz="30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DeallocateResource</a:t>
            </a:r>
          </a:p>
          <a:p>
            <a:pPr lvl="1"/>
            <a:r>
              <a:rPr lang="en-US" sz="30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GetName</a:t>
            </a:r>
            <a:r>
              <a:rPr lang="en-US" sz="3000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sz="3000" dirty="0" smtClean="0"/>
              <a:t>vs. </a:t>
            </a:r>
            <a:r>
              <a:rPr lang="en-US" sz="30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SetName</a:t>
            </a:r>
            <a:r>
              <a:rPr lang="en-US" sz="3000" dirty="0" smtClean="0"/>
              <a:t>, but not  </a:t>
            </a:r>
            <a:r>
              <a:rPr lang="en-US" sz="30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AssignName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 smtClean="0"/>
              <a:t>Consistency in Methods Naming</a:t>
            </a:r>
            <a:endParaRPr lang="en-US" sz="3800" dirty="0"/>
          </a:p>
        </p:txBody>
      </p:sp>
      <p:pic>
        <p:nvPicPr>
          <p:cNvPr id="150530" name="Picture 2" descr="http://thefullblog.files.wordpress.com/2008/01/consistency5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5000" y="3489971"/>
            <a:ext cx="1511012" cy="1133554"/>
          </a:xfrm>
          <a:prstGeom prst="rect">
            <a:avLst/>
          </a:prstGeom>
          <a:noFill/>
          <a:ln w="3175">
            <a:solidFill>
              <a:srgbClr val="D5F7EA"/>
            </a:solidFill>
          </a:ln>
        </p:spPr>
      </p:pic>
    </p:spTree>
    <p:extLst>
      <p:ext uri="{BB962C8B-B14F-4D97-AF65-F5344CB8AC3E}">
        <p14:creationId xmlns:p14="http://schemas.microsoft.com/office/powerpoint/2010/main" val="409388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500" dirty="0" smtClean="0"/>
              <a:t>How long could the name of a method be?</a:t>
            </a:r>
          </a:p>
          <a:p>
            <a:pPr lvl="1"/>
            <a:r>
              <a:rPr lang="en-US" dirty="0" smtClean="0"/>
              <a:t>The name should be as long as required</a:t>
            </a:r>
          </a:p>
          <a:p>
            <a:pPr lvl="1"/>
            <a:r>
              <a:rPr lang="en-US" dirty="0" smtClean="0"/>
              <a:t>Don't abbreviate, your IDE has autocomplete</a:t>
            </a:r>
          </a:p>
          <a:p>
            <a:r>
              <a:rPr lang="en-US" sz="3500" dirty="0" smtClean="0"/>
              <a:t>Examples (C#):</a:t>
            </a:r>
          </a:p>
          <a:p>
            <a:pPr lvl="1"/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LoadCustomerSupportNotificationService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CreateMonthlyAndAnnualIncomesReport</a:t>
            </a:r>
          </a:p>
          <a:p>
            <a:r>
              <a:rPr lang="en-US" sz="3500" noProof="1" smtClean="0">
                <a:cs typeface="Consolas" pitchFamily="49" charset="0"/>
              </a:rPr>
              <a:t>Examples (JS/Java/PHP):</a:t>
            </a:r>
          </a:p>
          <a:p>
            <a:pPr lvl="1"/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loadCustomerSupportNotificationService</a:t>
            </a:r>
            <a:r>
              <a:rPr lang="en-US" dirty="0"/>
              <a:t>,</a:t>
            </a:r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reateMonthlyAndAnnualIncomesReport</a:t>
            </a:r>
          </a:p>
          <a:p>
            <a:r>
              <a:rPr lang="en-US" sz="3500" dirty="0" smtClean="0"/>
              <a:t>Incorrect examples:</a:t>
            </a:r>
          </a:p>
          <a:p>
            <a:pPr lvl="1"/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LoadCustSuppSrvc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CreateMonthIncReport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Length of Method Names</a:t>
            </a:r>
            <a:endParaRPr lang="en-US" dirty="0"/>
          </a:p>
        </p:txBody>
      </p:sp>
      <p:pic>
        <p:nvPicPr>
          <p:cNvPr id="149506" name="Picture 2" descr="http://www.firstnationalservices.co.uk/images/ruler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2218" y="1520416"/>
            <a:ext cx="3671158" cy="14829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0412" y="3607279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31198" y="5749745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81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Method parameters names</a:t>
            </a:r>
          </a:p>
          <a:p>
            <a:pPr lvl="1"/>
            <a:r>
              <a:rPr lang="en-US" dirty="0" smtClean="0"/>
              <a:t>Preferred form: [Noun] or [Adjective] + [Noun]</a:t>
            </a:r>
          </a:p>
          <a:p>
            <a:pPr lvl="1"/>
            <a:r>
              <a:rPr lang="en-US" dirty="0" smtClean="0"/>
              <a:t>Should be in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camelCase</a:t>
            </a:r>
          </a:p>
          <a:p>
            <a:pPr lvl="1"/>
            <a:r>
              <a:rPr lang="en-US" dirty="0" smtClean="0"/>
              <a:t>Should be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meaningful</a:t>
            </a:r>
          </a:p>
          <a:p>
            <a:pPr lvl="1"/>
            <a:r>
              <a:rPr lang="en-US" dirty="0" smtClean="0"/>
              <a:t>Unit of measure should be obvious</a:t>
            </a:r>
          </a:p>
          <a:p>
            <a:r>
              <a:rPr lang="en-US" dirty="0" smtClean="0"/>
              <a:t>Examples: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firstName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report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speedKmH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br>
              <a:rPr lang="en-US" noProof="1" smtClean="0">
                <a:solidFill>
                  <a:schemeClr val="tx2">
                    <a:lumMod val="90000"/>
                  </a:schemeClr>
                </a:solidFill>
              </a:rPr>
            </a:b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usersList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fontSizeInPixels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font</a:t>
            </a:r>
          </a:p>
          <a:p>
            <a:r>
              <a:rPr lang="en-US" dirty="0" smtClean="0"/>
              <a:t>Incorrect examples: </a:t>
            </a:r>
            <a:r>
              <a:rPr lang="en-US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p1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p2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populate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LastName</a:t>
            </a:r>
            <a:r>
              <a:rPr lang="en-US" noProof="1" smtClean="0"/>
              <a:t>, </a:t>
            </a:r>
            <a:r>
              <a:rPr lang="en-US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last_name</a:t>
            </a:r>
            <a:r>
              <a:rPr lang="en-US" noProof="1" smtClean="0"/>
              <a:t>, </a:t>
            </a:r>
            <a:r>
              <a:rPr lang="en-US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convertImage</a:t>
            </a:r>
            <a:endParaRPr lang="en-US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Naming Method Parameters (C#, Java, JS, PHP)</a:t>
            </a:r>
            <a:endParaRPr lang="en-US" dirty="0"/>
          </a:p>
        </p:txBody>
      </p:sp>
      <p:pic>
        <p:nvPicPr>
          <p:cNvPr id="148482" name="Picture 2" descr="http://www.kaushik.net/avinash/wp-content/uploads/2007/09/variables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4766" y="2497532"/>
            <a:ext cx="2133044" cy="1081735"/>
          </a:xfrm>
          <a:prstGeom prst="roundRect">
            <a:avLst>
              <a:gd name="adj" fmla="val 4796"/>
            </a:avLst>
          </a:prstGeom>
          <a:noFill/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66412" y="4206866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21652" y="5596466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9157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7337" y="4714502"/>
            <a:ext cx="6960576" cy="1457698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Naming Variables and Constants</a:t>
            </a:r>
            <a:endParaRPr lang="en-US" dirty="0"/>
          </a:p>
        </p:txBody>
      </p:sp>
      <p:pic>
        <p:nvPicPr>
          <p:cNvPr id="5" name="Picture 2" descr="Imagination.vg by sub.site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6192" y="1030884"/>
            <a:ext cx="7465655" cy="3424632"/>
          </a:xfrm>
          <a:prstGeom prst="roundRect">
            <a:avLst>
              <a:gd name="adj" fmla="val 12271"/>
            </a:avLst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0218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Variable names</a:t>
            </a:r>
          </a:p>
          <a:p>
            <a:pPr lvl="1"/>
            <a:r>
              <a:rPr lang="en-US" dirty="0" smtClean="0"/>
              <a:t>Should be in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camelCase</a:t>
            </a:r>
          </a:p>
          <a:p>
            <a:pPr lvl="1"/>
            <a:r>
              <a:rPr lang="en-US" dirty="0" smtClean="0"/>
              <a:t>Preferred form: [Noun] or [Adjective] + [Noun]</a:t>
            </a:r>
          </a:p>
          <a:p>
            <a:pPr lvl="1"/>
            <a:r>
              <a:rPr lang="en-US" dirty="0" smtClean="0"/>
              <a:t>Should explain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purpose</a:t>
            </a:r>
            <a:r>
              <a:rPr lang="en-US" dirty="0" smtClean="0"/>
              <a:t> of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variable</a:t>
            </a:r>
          </a:p>
          <a:p>
            <a:pPr lvl="2"/>
            <a:r>
              <a:rPr lang="en-US" dirty="0" smtClean="0"/>
              <a:t>If you can't find good name for a variable check if it has a single purpose</a:t>
            </a:r>
          </a:p>
          <a:p>
            <a:pPr lvl="2"/>
            <a:r>
              <a:rPr lang="en-US" dirty="0" smtClean="0"/>
              <a:t>Exception: variables with very small scope, e.g. the index variable in a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3</a:t>
            </a:r>
            <a:r>
              <a:rPr lang="en-US" dirty="0" smtClean="0"/>
              <a:t>-lines long for-loop</a:t>
            </a:r>
          </a:p>
          <a:p>
            <a:pPr lvl="1"/>
            <a:r>
              <a:rPr lang="en-US" dirty="0" smtClean="0"/>
              <a:t>Names should be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consistent</a:t>
            </a:r>
            <a:r>
              <a:rPr lang="en-US" dirty="0" smtClean="0"/>
              <a:t> in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project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Variables</a:t>
            </a:r>
            <a:endParaRPr lang="en-US" dirty="0"/>
          </a:p>
        </p:txBody>
      </p:sp>
      <p:pic>
        <p:nvPicPr>
          <p:cNvPr id="147458" name="Picture 2" descr="http://www.highlygiftedmagnet.com/Images/mathEquation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6442" y="1257300"/>
            <a:ext cx="3961368" cy="1104900"/>
          </a:xfrm>
          <a:prstGeom prst="roundRect">
            <a:avLst>
              <a:gd name="adj" fmla="val 11494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0511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firstName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report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config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usersList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fontSize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maxSpeed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font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startIndex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endIndex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charsCount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configSettingsXml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dbConnection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createUserSqlCommand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foo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bar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p1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p2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populate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LastName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last_name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LAST_NAME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convertImage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moveMargin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MAXSpeed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_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firtName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__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temp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firstNameMiddleNameAndLastName</a:t>
            </a:r>
            <a:endParaRPr lang="en-US" b="1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Variables – Example</a:t>
            </a:r>
            <a:endParaRPr lang="en-US" dirty="0"/>
          </a:p>
        </p:txBody>
      </p:sp>
      <p:pic>
        <p:nvPicPr>
          <p:cNvPr id="146434" name="Picture 2" descr="http://coserosse.net/c/wp-content/uploads/2009/05/math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7457" y="952501"/>
            <a:ext cx="3250353" cy="672123"/>
          </a:xfrm>
          <a:prstGeom prst="rect">
            <a:avLst/>
          </a:prstGeom>
          <a:noFill/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95014" y="190500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68369" y="45720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300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The name should address the problem we solve, not to the means used to solve it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Prefer nouns from the business domain to computer science terms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accounts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customers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customerAddress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br>
              <a:rPr lang="en-US" noProof="1" smtClean="0">
                <a:solidFill>
                  <a:schemeClr val="tx2">
                    <a:lumMod val="90000"/>
                  </a:schemeClr>
                </a:solidFill>
              </a:rPr>
            </a:b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accountHolder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paymentPlan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vipPlayer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paymentsPriorityQueue</a:t>
            </a:r>
            <a:r>
              <a:rPr lang="en-US" noProof="1"/>
              <a:t>,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playersArray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accountsLinkedList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customersHashtable</a:t>
            </a:r>
            <a:endParaRPr lang="en-US" b="1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about Naming Variables</a:t>
            </a:r>
            <a:endParaRPr lang="en-US" dirty="0"/>
          </a:p>
        </p:txBody>
      </p:sp>
      <p:pic>
        <p:nvPicPr>
          <p:cNvPr id="5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56854" y="3962400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58426" y="56388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9348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Give to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boolean</a:t>
            </a:r>
            <a:r>
              <a:rPr lang="en-US" dirty="0" smtClean="0"/>
              <a:t> variables names that imply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true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or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false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Use positive boolean variable names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Incorrect example: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hasPendingPayment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customerFound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br>
              <a:rPr lang="en-US" noProof="1" smtClean="0">
                <a:solidFill>
                  <a:schemeClr val="tx2">
                    <a:lumMod val="90000"/>
                  </a:schemeClr>
                </a:solidFill>
              </a:rPr>
            </a:b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validAddress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positiveBalance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isPrime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Incorrect examples: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notFound</a:t>
            </a:r>
            <a:r>
              <a:rPr lang="en-US" noProof="1" smtClean="0"/>
              <a:t>,</a:t>
            </a:r>
            <a:r>
              <a:rPr lang="en-US" noProof="1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findCustomerById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player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noProof="1" smtClean="0">
                <a:solidFill>
                  <a:srgbClr val="FB816D"/>
                </a:solidFill>
              </a:rPr>
              <a:t/>
            </a:r>
            <a:br>
              <a:rPr lang="en-US" noProof="1" smtClean="0">
                <a:solidFill>
                  <a:srgbClr val="FB816D"/>
                </a:solidFill>
              </a:rPr>
            </a:b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programStop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run</a:t>
            </a:r>
            <a:r>
              <a:rPr lang="en-US" noProof="1"/>
              <a:t>,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list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isUnsuccessfull</a:t>
            </a:r>
            <a:endParaRPr lang="en-US" b="1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Boolean Variables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418012" y="2571779"/>
            <a:ext cx="4672383" cy="47622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(!notFound) { … }</a:t>
            </a:r>
          </a:p>
        </p:txBody>
      </p:sp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562130" y="3979333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58124" y="5853545"/>
            <a:ext cx="831056" cy="623455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39883" y="2578269"/>
            <a:ext cx="660228" cy="4953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648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Always use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English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English is the only language that all software developers speak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Avoid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abbreviations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Example: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scrpCnt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dirty="0" smtClean="0"/>
              <a:t>vs.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scriptsCount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Avoid hard-to-pronounce names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Example: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dtbgRegExPtrn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dirty="0" smtClean="0"/>
              <a:t>vs.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dateTimeBulgarianRegExPattern</a:t>
            </a:r>
            <a:endParaRPr lang="en-US" b="1" dirty="0">
              <a:solidFill>
                <a:schemeClr val="tx2">
                  <a:lumMod val="9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Naming Guidelines</a:t>
            </a:r>
            <a:endParaRPr lang="en-US" dirty="0"/>
          </a:p>
        </p:txBody>
      </p:sp>
      <p:pic>
        <p:nvPicPr>
          <p:cNvPr id="166914" name="Picture 2" descr="http://economiccrisis.us/wp-content/uploads/recommendation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1060" y="5181600"/>
            <a:ext cx="1787537" cy="12192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52398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Naming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counters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Establish a convention, e.g. [Noun] + '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Count</a:t>
            </a:r>
            <a:r>
              <a:rPr lang="en-US" dirty="0" smtClean="0"/>
              <a:t>'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Examples: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ticketsCount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customersCount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State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Establish a convention, e.g. [Noun] + '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State</a:t>
            </a:r>
            <a:r>
              <a:rPr lang="en-US" dirty="0" smtClean="0"/>
              <a:t>'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Examples: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blogParseState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threadState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Variables with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small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scope</a:t>
            </a:r>
            <a:r>
              <a:rPr lang="en-US" dirty="0" smtClean="0"/>
              <a:t> and span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E.g. loop counters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Short names can be used, e.g.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index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u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Special Variables</a:t>
            </a:r>
            <a:endParaRPr lang="en-US" dirty="0"/>
          </a:p>
        </p:txBody>
      </p:sp>
      <p:pic>
        <p:nvPicPr>
          <p:cNvPr id="144386" name="Picture 2" descr="http://missruseksmathwebsite.com/images/SlopeFormula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612" y="1905000"/>
            <a:ext cx="2945633" cy="7404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52577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you really think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temporary</a:t>
            </a:r>
            <a:r>
              <a:rPr lang="en-US" dirty="0" smtClean="0"/>
              <a:t> variables exist?</a:t>
            </a:r>
          </a:p>
          <a:p>
            <a:pPr lvl="1"/>
            <a:r>
              <a:rPr lang="en-US" dirty="0" smtClean="0"/>
              <a:t>All variables in the program are temporary because are used temporary only during the program execution?</a:t>
            </a:r>
          </a:p>
          <a:p>
            <a:r>
              <a:rPr lang="en-US" dirty="0" smtClean="0"/>
              <a:t>Temporary variables can always be named better than </a:t>
            </a:r>
            <a:r>
              <a:rPr lang="en-US" dirty="0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temp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dirty="0" smtClean="0"/>
              <a:t>or </a:t>
            </a:r>
            <a:r>
              <a:rPr lang="en-US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tmp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Temporary Variables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11015" y="4648200"/>
            <a:ext cx="4773956" cy="15819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Swap a[i] and a[j]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temp = a[i];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a[i] = a[j];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a[j] = temp;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703854" y="4648200"/>
            <a:ext cx="4773956" cy="15819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Swap a[i] and a[j]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oldValue = a[i];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a[i] = a[j];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a[j] = oldValue;</a:t>
            </a:r>
          </a:p>
        </p:txBody>
      </p:sp>
      <p:sp>
        <p:nvSpPr>
          <p:cNvPr id="7" name="Right Arrow 6"/>
          <p:cNvSpPr/>
          <p:nvPr/>
        </p:nvSpPr>
        <p:spPr>
          <a:xfrm>
            <a:off x="5789692" y="5305427"/>
            <a:ext cx="634835" cy="266699"/>
          </a:xfrm>
          <a:prstGeom prst="rightArrow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905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1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26925" y="4677186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18012" y="4753386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504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dirty="0" smtClean="0"/>
              <a:t>How long could be the name of a variable?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Depends on the variable scope and live time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More "famous" variables should have longer and more descriptive name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Acceptable naming examples:</a:t>
            </a:r>
          </a:p>
          <a:p>
            <a:pPr lvl="1">
              <a:lnSpc>
                <a:spcPct val="100000"/>
              </a:lnSpc>
            </a:pPr>
            <a:endParaRPr lang="en-US" sz="2800" dirty="0" smtClean="0"/>
          </a:p>
          <a:p>
            <a:pPr lvl="1">
              <a:lnSpc>
                <a:spcPct val="100000"/>
              </a:lnSpc>
            </a:pP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Unacceptable naming examples:</a:t>
            </a:r>
            <a:endParaRPr lang="en-US" sz="28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Length of Variable Names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60228" y="3733801"/>
            <a:ext cx="5992839" cy="10064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</a:t>
            </a:r>
            <a:r>
              <a:rPr lang="bg-BG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bg-BG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0; i</a:t>
            </a:r>
            <a:r>
              <a:rPr lang="bg-BG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bg-BG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users.Length; i++)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(i % 2 == 0)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sum += users[i].Weight;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059361" y="3733801"/>
            <a:ext cx="4469236" cy="10064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Student 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string lastName;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059361" y="5486401"/>
            <a:ext cx="4469236" cy="10064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Student 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int i;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60228" y="5486401"/>
            <a:ext cx="5992839" cy="10064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LinkedList 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int flag { get; set; }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10" name="Picture 9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37212" y="55626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14250" y="5562600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37212" y="3810000"/>
            <a:ext cx="840804" cy="630768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14250" y="3810000"/>
            <a:ext cx="840804" cy="630768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9947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dirty="0" smtClean="0"/>
              <a:t>Use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PascalCase</a:t>
            </a:r>
            <a:endParaRPr lang="en-US" sz="3000" b="1" dirty="0" smtClean="0"/>
          </a:p>
          <a:p>
            <a:pPr>
              <a:lnSpc>
                <a:spcPct val="100000"/>
              </a:lnSpc>
            </a:pPr>
            <a:r>
              <a:rPr lang="en-US" sz="3000" dirty="0" smtClean="0"/>
              <a:t>Use meaningful names that describe their value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Examples:</a:t>
            </a:r>
          </a:p>
          <a:p>
            <a:pPr marL="0" indent="0">
              <a:lnSpc>
                <a:spcPct val="100000"/>
              </a:lnSpc>
              <a:buNone/>
            </a:pPr>
            <a:endParaRPr lang="en-US" sz="3000" dirty="0" smtClean="0"/>
          </a:p>
          <a:p>
            <a:pPr>
              <a:lnSpc>
                <a:spcPct val="100000"/>
              </a:lnSpc>
              <a:spcBef>
                <a:spcPts val="3600"/>
              </a:spcBef>
            </a:pPr>
            <a:r>
              <a:rPr lang="en-US" sz="3000" dirty="0" smtClean="0"/>
              <a:t>Incorrect examples:</a:t>
            </a:r>
            <a:endParaRPr lang="en-US" sz="3000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Constants in C#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1801" y="2929869"/>
            <a:ext cx="10614435" cy="10064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const int ReadBufferSize = 8192;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const int </a:t>
            </a: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DefaultFontSizeInPixels </a:t>
            </a: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16;</a:t>
            </a:r>
            <a:endParaRPr lang="en-US" sz="18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readonly PageSize DefaultPageSize = PageSize.A4;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85606" y="4674348"/>
            <a:ext cx="10614435" cy="16158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const int Max = 512; // Max what? Apples or Oranges?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const int Buf256 = 256; // What about BUF256 = 1024?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const string Greater = "&amp;gt;"; // GreaterHtmlEntity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const int FontSize = 16; // 16pt or 16px?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fr-FR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const PageSize PAGE_SIZE = PageSize.A4; // PascalCase Convention!</a:t>
            </a:r>
            <a:endParaRPr lang="en-US" sz="1800" b="1" noProof="1" smtClean="0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40290" name="Picture 2" descr="http://fpmath.com/images/pi.jpg"/>
          <p:cNvPicPr>
            <a:picLocks noChangeAspect="1" noChangeArrowheads="1"/>
          </p:cNvPicPr>
          <p:nvPr/>
        </p:nvPicPr>
        <p:blipFill>
          <a:blip r:embed="rId2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2012" y="2019300"/>
            <a:ext cx="1268628" cy="876300"/>
          </a:xfrm>
          <a:prstGeom prst="rect">
            <a:avLst/>
          </a:prstGeom>
          <a:noFill/>
        </p:spPr>
      </p:pic>
      <p:pic>
        <p:nvPicPr>
          <p:cNvPr id="8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21131" y="3040883"/>
            <a:ext cx="1015734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34584" y="5077266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498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sz="3000" dirty="0" smtClean="0"/>
              <a:t>Use </a:t>
            </a:r>
            <a:r>
              <a:rPr lang="en-US" sz="29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CAPITAL_LETTERS</a:t>
            </a:r>
            <a:r>
              <a:rPr lang="en-US" sz="3000" dirty="0" smtClean="0"/>
              <a:t> for JavaScript / Java / PHP constants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sz="3000" dirty="0" smtClean="0"/>
              <a:t>Use meaningful names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2800" dirty="0" smtClean="0"/>
              <a:t>Constants should describe their value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sz="3000" dirty="0" smtClean="0"/>
              <a:t>Examples: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US" sz="4000" dirty="0" smtClean="0"/>
          </a:p>
          <a:p>
            <a:pPr>
              <a:lnSpc>
                <a:spcPct val="100000"/>
              </a:lnSpc>
              <a:spcBef>
                <a:spcPts val="4200"/>
              </a:spcBef>
            </a:pPr>
            <a:r>
              <a:rPr lang="en-US" sz="3000" dirty="0" smtClean="0"/>
              <a:t>Incorrect examples:</a:t>
            </a:r>
            <a:endParaRPr lang="en-US" sz="3000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Naming Constants in JavaScript, Java, PHP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1802" y="3479640"/>
            <a:ext cx="10614435" cy="10064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final int READ_BUFFER_SIZE = 8192;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final PageSize DEFAULT_PAGE_SIZE = PageSize.A4;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final int FONT_SIZE_IN_POINTS = 16;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1801" y="5265382"/>
            <a:ext cx="10614435" cy="10064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final int NAME = "BMW"; // What name? Person name?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final int BufSize = 256; // Use CAPITALS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final int font_size_pixels = 16; // </a:t>
            </a: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 CAPITALS</a:t>
            </a:r>
            <a:endParaRPr lang="en-US" sz="1800" b="1" noProof="1" smtClean="0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40290" name="Picture 2" descr="http://fpmath.com/images/pi.jpg"/>
          <p:cNvPicPr>
            <a:picLocks noChangeAspect="1" noChangeArrowheads="1"/>
          </p:cNvPicPr>
          <p:nvPr/>
        </p:nvPicPr>
        <p:blipFill>
          <a:blip r:embed="rId2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7914" y="1718670"/>
            <a:ext cx="1924484" cy="1329330"/>
          </a:xfrm>
          <a:prstGeom prst="rect">
            <a:avLst/>
          </a:prstGeom>
          <a:noFill/>
        </p:spPr>
      </p:pic>
      <p:pic>
        <p:nvPicPr>
          <p:cNvPr id="8" name="Picture 7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88254" y="5425696"/>
            <a:ext cx="914162" cy="685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61612" y="3667470"/>
            <a:ext cx="840804" cy="630768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1205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698" y="1219200"/>
            <a:ext cx="6703854" cy="3339308"/>
          </a:xfrm>
          <a:prstGeom prst="roundRect">
            <a:avLst>
              <a:gd name="adj" fmla="val 5284"/>
            </a:avLst>
          </a:prstGeom>
          <a:solidFill>
            <a:srgbClr val="FFFFFF">
              <a:shade val="85000"/>
            </a:srgbClr>
          </a:solidFill>
          <a:ln w="3175">
            <a:solidFill>
              <a:schemeClr val="accent5">
                <a:lumMod val="60000"/>
                <a:lumOff val="4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0586" y="5254600"/>
            <a:ext cx="10414077" cy="7652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Other Naming Guidelines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96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Never Give Misleading Name!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21" y="990600"/>
            <a:ext cx="11579384" cy="5638800"/>
          </a:xfrm>
        </p:spPr>
        <p:txBody>
          <a:bodyPr/>
          <a:lstStyle/>
          <a:p>
            <a:r>
              <a:rPr lang="en-US" dirty="0" smtClean="0"/>
              <a:t>Giving a misleading name is even worse than giving a totally unclear name</a:t>
            </a:r>
          </a:p>
          <a:p>
            <a:r>
              <a:rPr lang="en-US" dirty="0" smtClean="0"/>
              <a:t>Example:</a:t>
            </a:r>
          </a:p>
          <a:p>
            <a:pPr lvl="1"/>
            <a:r>
              <a:rPr lang="en-US" dirty="0" smtClean="0"/>
              <a:t>Consider a method that calculates the sum of all elements in an array</a:t>
            </a:r>
          </a:p>
          <a:p>
            <a:pPr lvl="1"/>
            <a:r>
              <a:rPr lang="en-US" noProof="1" smtClean="0"/>
              <a:t>Good names: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Sum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dirty="0" smtClean="0"/>
              <a:t>or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CalculateSum</a:t>
            </a:r>
          </a:p>
          <a:p>
            <a:pPr lvl="1"/>
            <a:r>
              <a:rPr lang="en-US" dirty="0" smtClean="0"/>
              <a:t>Bad names: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CalculateAverage</a:t>
            </a:r>
            <a:r>
              <a:rPr lang="en-US" noProof="1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/>
            </a:r>
            <a:br>
              <a:rPr lang="en-US" noProof="1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en-US" dirty="0" smtClean="0"/>
              <a:t>or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Max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dirty="0" smtClean="0"/>
              <a:t>or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CheckForNegativeNumber</a:t>
            </a:r>
            <a:r>
              <a:rPr lang="en-US" dirty="0" smtClean="0"/>
              <a:t>?</a:t>
            </a:r>
          </a:p>
          <a:p>
            <a:pPr lvl="1"/>
            <a:r>
              <a:rPr lang="en-US" noProof="1" smtClean="0"/>
              <a:t>It's crazy, but be careful with "copy-paste-driven-development"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pic>
        <p:nvPicPr>
          <p:cNvPr id="5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09012" y="4038600"/>
            <a:ext cx="804516" cy="603545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49237" y="5181600"/>
            <a:ext cx="724066" cy="543191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648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What's Wrong with This Code?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58655" y="924390"/>
            <a:ext cx="11071516" cy="563231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FileStream fs = new FileStream(FILE_NAME, FileMode.CreateNew);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Create the writer for data.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BinaryWriter w = new BinaryWriter(fs);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Write data to Test.data.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 = 0; i &lt; 11; i++) 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w.Write( (int) i);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w.Close();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fs.Close();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Create the reader for data.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fs = new FileStream(FILE_NAME, FileMode.Open, FileAccess.Read);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BinaryReader r = new BinaryReader(fs);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Read data from Test.data.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 = 0; i &lt; 11; i++) 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Console.WriteLine(r.ReadInt32());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r.Close();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fs.Close();</a:t>
            </a:r>
          </a:p>
        </p:txBody>
      </p:sp>
      <p:sp>
        <p:nvSpPr>
          <p:cNvPr id="8" name="Rectangle 7"/>
          <p:cNvSpPr/>
          <p:nvPr/>
        </p:nvSpPr>
        <p:spPr>
          <a:xfrm>
            <a:off x="2717093" y="6115050"/>
            <a:ext cx="8760719" cy="369332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  <a:alpha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800" b="1" dirty="0" smtClean="0"/>
              <a:t>Source: </a:t>
            </a:r>
            <a:r>
              <a:rPr lang="en-US" sz="1800" b="1" dirty="0" smtClean="0">
                <a:hlinkClick r:id="rId2"/>
              </a:rPr>
              <a:t>http://msdn.microsoft.com/en-us/library/36b93480.aspx</a:t>
            </a:r>
            <a:r>
              <a:rPr lang="en-US" sz="1800" b="1" dirty="0" smtClean="0"/>
              <a:t> </a:t>
            </a:r>
            <a:endParaRPr lang="en-US" sz="1800" b="1" dirty="0"/>
          </a:p>
        </p:txBody>
      </p:sp>
      <p:pic>
        <p:nvPicPr>
          <p:cNvPr id="6" name="Picture 5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599612" y="1295400"/>
            <a:ext cx="1629238" cy="1222247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014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https://softuni.bg/courses/high-quality-code/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797400"/>
          </a:xfrm>
        </p:spPr>
        <p:txBody>
          <a:bodyPr>
            <a:normAutofit/>
          </a:bodyPr>
          <a:lstStyle/>
          <a:p>
            <a:r>
              <a:rPr lang="en-US" dirty="0"/>
              <a:t>Naming Identifiers</a:t>
            </a:r>
          </a:p>
        </p:txBody>
      </p:sp>
    </p:spTree>
    <p:extLst>
      <p:ext uri="{BB962C8B-B14F-4D97-AF65-F5344CB8AC3E}">
        <p14:creationId xmlns:p14="http://schemas.microsoft.com/office/powerpoint/2010/main" val="237678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</a:t>
            </a:r>
            <a:r>
              <a:rPr lang="en-US" dirty="0" smtClean="0"/>
              <a:t>"</a:t>
            </a:r>
            <a:r>
              <a:rPr lang="en-US" dirty="0" smtClean="0">
                <a:hlinkClick r:id="rId3"/>
              </a:rPr>
              <a:t>Creative </a:t>
            </a:r>
            <a:r>
              <a:rPr lang="en-US" dirty="0">
                <a:hlinkClick r:id="rId3"/>
              </a:rPr>
              <a:t>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</a:t>
            </a:r>
            <a:r>
              <a:rPr lang="en-US" dirty="0" smtClean="0">
                <a:hlinkClick r:id="rId3"/>
              </a:rPr>
              <a:t>International</a:t>
            </a:r>
            <a:r>
              <a:rPr lang="en-US" dirty="0" smtClean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5"/>
              </a:rPr>
              <a:t>High Quality Code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368771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Always prefer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meaningful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names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Names should answer these questions: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What does this class do? What is the intent of this variable? What is this variable / class used for?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2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FactorialCalculator</a:t>
            </a:r>
            <a:r>
              <a:rPr lang="en-US" noProof="1" smtClean="0">
                <a:latin typeface="+mj-lt"/>
              </a:rPr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studentsCount</a:t>
            </a:r>
            <a:r>
              <a:rPr lang="en-US" noProof="1" smtClean="0">
                <a:latin typeface="+mj-lt"/>
              </a:rPr>
              <a:t>,</a:t>
            </a:r>
            <a:r>
              <a:rPr lang="en-US" noProof="1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Math.PI</a:t>
            </a:r>
            <a:r>
              <a:rPr lang="en-US" noProof="1" smtClean="0">
                <a:latin typeface="+mj-lt"/>
              </a:rPr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configFileName</a:t>
            </a:r>
            <a:r>
              <a:rPr lang="en-US" noProof="1" smtClean="0">
                <a:latin typeface="+mj-lt"/>
              </a:rPr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CreateReport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Incorrect examples: </a:t>
            </a:r>
          </a:p>
          <a:p>
            <a:pPr lvl="2">
              <a:lnSpc>
                <a:spcPct val="100000"/>
              </a:lnSpc>
            </a:pPr>
            <a:r>
              <a:rPr lang="en-US" b="1" dirty="0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k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k2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dirty="0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k3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junk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dirty="0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f33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dirty="0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KJJ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button1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dirty="0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variable</a:t>
            </a:r>
            <a:r>
              <a:rPr lang="en-US" dirty="0" smtClean="0"/>
              <a:t>,</a:t>
            </a:r>
            <a:r>
              <a:rPr lang="en-US" dirty="0">
                <a:latin typeface="+mj-lt"/>
                <a:cs typeface="Consolas" pitchFamily="49" charset="0"/>
              </a:rPr>
              <a:t> </a:t>
            </a:r>
            <a:r>
              <a:rPr lang="en-US" b="1" dirty="0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temp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tmp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temp_var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dirty="0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something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someValue</a:t>
            </a:r>
            <a:endParaRPr lang="en-US" b="1" noProof="1" smtClean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Meaningful Names</a:t>
            </a:r>
            <a:endParaRPr lang="en-US" dirty="0"/>
          </a:p>
        </p:txBody>
      </p:sp>
      <p:pic>
        <p:nvPicPr>
          <p:cNvPr id="165890" name="Picture 2" descr="http://www.inspirationstones.com/grfx/photos/riverstones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4835" y="1118755"/>
            <a:ext cx="1686122" cy="862446"/>
          </a:xfrm>
          <a:prstGeom prst="roundRect">
            <a:avLst>
              <a:gd name="adj" fmla="val 7457"/>
            </a:avLst>
          </a:prstGeom>
          <a:noFill/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15518" y="3771072"/>
            <a:ext cx="1044755" cy="783771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949080" y="5532119"/>
            <a:ext cx="866014" cy="64968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750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SoftUni Diamond Partners</a:t>
            </a:r>
            <a:endParaRPr lang="bg-BG" dirty="0"/>
          </a:p>
        </p:txBody>
      </p:sp>
      <p:pic>
        <p:nvPicPr>
          <p:cNvPr id="1027" name="Picture 3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033" y="1427074"/>
            <a:ext cx="3473178" cy="123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811" y="1427088"/>
            <a:ext cx="2695672" cy="1236975"/>
          </a:xfrm>
          <a:prstGeom prst="rect">
            <a:avLst/>
          </a:prstGeom>
        </p:spPr>
      </p:pic>
      <p:pic>
        <p:nvPicPr>
          <p:cNvPr id="4" name="Picture 3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58904" y="1427074"/>
            <a:ext cx="3738707" cy="1236650"/>
          </a:xfrm>
          <a:prstGeom prst="rect">
            <a:avLst/>
          </a:prstGeom>
        </p:spPr>
      </p:pic>
      <p:pic>
        <p:nvPicPr>
          <p:cNvPr id="5" name="Picture 4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1811" y="3250872"/>
            <a:ext cx="2895601" cy="1140691"/>
          </a:xfrm>
          <a:prstGeom prst="rect">
            <a:avLst/>
          </a:prstGeom>
        </p:spPr>
      </p:pic>
      <p:pic>
        <p:nvPicPr>
          <p:cNvPr id="6" name="Picture 5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28589" y="3250871"/>
            <a:ext cx="2970677" cy="1140691"/>
          </a:xfrm>
          <a:prstGeom prst="rect">
            <a:avLst/>
          </a:prstGeom>
        </p:spPr>
      </p:pic>
      <p:pic>
        <p:nvPicPr>
          <p:cNvPr id="7" name="Picture 6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00444" y="3250875"/>
            <a:ext cx="4501767" cy="1140691"/>
          </a:xfrm>
          <a:prstGeom prst="rect">
            <a:avLst/>
          </a:prstGeom>
        </p:spPr>
      </p:pic>
      <p:pic>
        <p:nvPicPr>
          <p:cNvPr id="9" name="Picture 8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31811" y="4978371"/>
            <a:ext cx="4645555" cy="89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98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dirty="0" smtClean="0"/>
              <a:t>Whether a name is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meaningful</a:t>
            </a:r>
            <a:r>
              <a:rPr lang="en-US" sz="3000" dirty="0" smtClean="0"/>
              <a:t> or not depends on its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context </a:t>
            </a:r>
            <a:r>
              <a:rPr lang="en-US" sz="3000" dirty="0" smtClean="0"/>
              <a:t>(its enclosing type)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Examples of meaningful names:</a:t>
            </a:r>
          </a:p>
          <a:p>
            <a:pPr lvl="1">
              <a:lnSpc>
                <a:spcPct val="100000"/>
              </a:lnSpc>
            </a:pPr>
            <a:r>
              <a:rPr lang="en-US" sz="2800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Generate()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sz="2800" dirty="0"/>
              <a:t>in the class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LabyrinthGenerator</a:t>
            </a:r>
          </a:p>
          <a:p>
            <a:pPr lvl="1">
              <a:lnSpc>
                <a:spcPct val="100000"/>
              </a:lnSpc>
            </a:pP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Find(string</a:t>
            </a:r>
            <a:r>
              <a:rPr lang="en-US" sz="2800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fileName)</a:t>
            </a:r>
            <a:r>
              <a:rPr lang="en-US" sz="2800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sz="2800" dirty="0"/>
              <a:t>in the class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FileFinder</a:t>
            </a:r>
          </a:p>
          <a:p>
            <a:pPr lvl="1">
              <a:lnSpc>
                <a:spcPct val="100000"/>
              </a:lnSpc>
            </a:pP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Deposit(decimal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amount)</a:t>
            </a:r>
            <a:r>
              <a:rPr lang="en-US" sz="2800" b="1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sz="2800" dirty="0"/>
              <a:t>in the class </a:t>
            </a:r>
            <a:r>
              <a:rPr lang="en-US" sz="2800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Account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Examples of meaningless names:</a:t>
            </a:r>
          </a:p>
          <a:p>
            <a:pPr lvl="1">
              <a:lnSpc>
                <a:spcPct val="100000"/>
              </a:lnSpc>
            </a:pPr>
            <a:r>
              <a:rPr lang="en-US" sz="2800" b="1" dirty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Generate()</a:t>
            </a:r>
            <a:r>
              <a:rPr lang="en-US" sz="2800" dirty="0" smtClean="0">
                <a:solidFill>
                  <a:srgbClr val="FB816D"/>
                </a:solidFill>
              </a:rPr>
              <a:t> </a:t>
            </a:r>
            <a:r>
              <a:rPr lang="en-US" sz="2800" dirty="0" smtClean="0"/>
              <a:t>in the class </a:t>
            </a:r>
            <a:r>
              <a:rPr lang="en-US" sz="2800" b="1" dirty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Program</a:t>
            </a:r>
          </a:p>
          <a:p>
            <a:pPr lvl="1">
              <a:lnSpc>
                <a:spcPct val="100000"/>
              </a:lnSpc>
            </a:pPr>
            <a:r>
              <a:rPr lang="en-US" sz="28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Find(string</a:t>
            </a:r>
            <a:r>
              <a:rPr lang="en-US" sz="2800" b="1" noProof="1" smtClean="0">
                <a:solidFill>
                  <a:srgbClr val="FB816D"/>
                </a:solidFill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name</a:t>
            </a:r>
            <a:r>
              <a:rPr lang="en-US" sz="28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)</a:t>
            </a:r>
            <a:r>
              <a:rPr lang="en-US" sz="2800" b="1" dirty="0" smtClean="0">
                <a:solidFill>
                  <a:srgbClr val="FB816D"/>
                </a:solidFill>
              </a:rPr>
              <a:t> </a:t>
            </a:r>
            <a:r>
              <a:rPr lang="en-US" sz="2800" dirty="0"/>
              <a:t>in </a:t>
            </a:r>
            <a:r>
              <a:rPr lang="en-US" sz="2800" dirty="0" smtClean="0"/>
              <a:t>the class </a:t>
            </a:r>
            <a:r>
              <a:rPr lang="en-US" sz="2800" b="1" dirty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Program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Names Should Be Meaningful in Their Context</a:t>
            </a:r>
            <a:endParaRPr lang="en-US" dirty="0"/>
          </a:p>
        </p:txBody>
      </p:sp>
      <p:pic>
        <p:nvPicPr>
          <p:cNvPr id="5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42289" y="2286001"/>
            <a:ext cx="1044755" cy="783771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06673" y="5257800"/>
            <a:ext cx="1052671" cy="78970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0774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Junior developers often use "fake" meaningful names that are in fact meaningless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Bad naming examples:</a:t>
            </a:r>
          </a:p>
          <a:p>
            <a:pPr lvl="2">
              <a:lnSpc>
                <a:spcPct val="100000"/>
              </a:lnSpc>
            </a:pPr>
            <a:r>
              <a:rPr lang="en-US" b="1" dirty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Topic6Exercise12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dirty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LoopsExercise12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  <a:latin typeface="+mj-lt"/>
                <a:cs typeface="Consolas" pitchFamily="49" charset="0"/>
              </a:rPr>
              <a:t> </a:t>
            </a:r>
            <a:r>
              <a:rPr lang="en-US" b="1" dirty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Problem7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OOPLecture_LastExercise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Yes, </a:t>
            </a:r>
            <a:r>
              <a:rPr lang="en-US" b="1" dirty="0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Topic6Exercise12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dirty="0" smtClean="0"/>
              <a:t>indicates that this is solution to exercise 12, but what is it about?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Sum of numbers or Tetris game?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Better naming:</a:t>
            </a:r>
          </a:p>
          <a:p>
            <a:pPr lvl="2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MaximalNumbersSubsequence</a:t>
            </a:r>
            <a:endParaRPr lang="en-US" b="1" noProof="1">
              <a:solidFill>
                <a:schemeClr val="tx2">
                  <a:lumMod val="9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Fake Meaningful Names</a:t>
            </a:r>
            <a:endParaRPr lang="en-US" dirty="0"/>
          </a:p>
        </p:txBody>
      </p:sp>
      <p:pic>
        <p:nvPicPr>
          <p:cNvPr id="164866" name="Picture 2" descr="http://www.liverpoolmuseums.org.uk/nof/nilefile/images/hieroglyph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3751" y="5105400"/>
            <a:ext cx="3047206" cy="14173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56019" y="5334001"/>
            <a:ext cx="812699" cy="812699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04035" y="2220191"/>
            <a:ext cx="975496" cy="975496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14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665800"/>
            <a:ext cx="8938472" cy="1430200"/>
          </a:xfrm>
        </p:spPr>
        <p:txBody>
          <a:bodyPr>
            <a:normAutofit fontScale="90000"/>
          </a:bodyPr>
          <a:lstStyle/>
          <a:p>
            <a:pPr>
              <a:lnSpc>
                <a:spcPts val="5400"/>
              </a:lnSpc>
            </a:pPr>
            <a:r>
              <a:rPr lang="en-US" dirty="0" smtClean="0"/>
              <a:t>Naming Classes, Types and Application Components</a:t>
            </a:r>
            <a:endParaRPr lang="en-US" dirty="0"/>
          </a:p>
        </p:txBody>
      </p:sp>
      <p:pic>
        <p:nvPicPr>
          <p:cNvPr id="4" name="Picture 1" descr="C:\Trash\object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012" y="1254374"/>
            <a:ext cx="5569904" cy="3165226"/>
          </a:xfrm>
          <a:prstGeom prst="roundRect">
            <a:avLst>
              <a:gd name="adj" fmla="val 6108"/>
            </a:avLst>
          </a:prstGeom>
          <a:noFill/>
        </p:spPr>
      </p:pic>
      <p:sp>
        <p:nvSpPr>
          <p:cNvPr id="3" name="TextBox 2"/>
          <p:cNvSpPr txBox="1"/>
          <p:nvPr/>
        </p:nvSpPr>
        <p:spPr>
          <a:xfrm rot="21039742">
            <a:off x="4198523" y="3423429"/>
            <a:ext cx="4473840" cy="563540"/>
          </a:xfrm>
          <a:prstGeom prst="rect">
            <a:avLst/>
          </a:prstGeom>
          <a:noFill/>
        </p:spPr>
        <p:txBody>
          <a:bodyPr wrap="none" rtlCol="0">
            <a:prstTxWarp prst="textChevronInverted">
              <a:avLst/>
            </a:prstTxWarp>
            <a:spAutoFit/>
          </a:bodyPr>
          <a:lstStyle/>
          <a:p>
            <a:r>
              <a:rPr lang="en-US" sz="2800" b="1" dirty="0" smtClean="0">
                <a:ln w="10160">
                  <a:solidFill>
                    <a:schemeClr val="accent5">
                      <a:alpha val="50000"/>
                    </a:schemeClr>
                  </a:solidFill>
                  <a:prstDash val="solid"/>
                </a:ln>
                <a:solidFill>
                  <a:srgbClr val="FFFFFF">
                    <a:alpha val="80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Classes and Types</a:t>
            </a:r>
            <a:endParaRPr lang="en-US" sz="2800" b="1" dirty="0">
              <a:ln w="10160">
                <a:solidFill>
                  <a:schemeClr val="accent5">
                    <a:alpha val="50000"/>
                  </a:schemeClr>
                </a:solidFill>
                <a:prstDash val="solid"/>
              </a:ln>
              <a:solidFill>
                <a:srgbClr val="FFFFFF">
                  <a:alpha val="80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74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dirty="0" smtClean="0"/>
              <a:t>Naming types (classes, structures, etc.)</a:t>
            </a:r>
          </a:p>
          <a:p>
            <a:pPr lvl="1">
              <a:lnSpc>
                <a:spcPct val="100000"/>
              </a:lnSpc>
              <a:spcAft>
                <a:spcPts val="400"/>
              </a:spcAft>
            </a:pPr>
            <a:r>
              <a:rPr lang="en-US" dirty="0" smtClean="0"/>
              <a:t>Use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PascalCase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character casing</a:t>
            </a:r>
          </a:p>
          <a:p>
            <a:pPr lvl="2">
              <a:lnSpc>
                <a:spcPct val="100000"/>
              </a:lnSpc>
              <a:spcAft>
                <a:spcPts val="400"/>
              </a:spcAft>
            </a:pPr>
            <a:r>
              <a:rPr lang="en-US" dirty="0" smtClean="0"/>
              <a:t>In C#, JavaScript, Java, PHP</a:t>
            </a:r>
          </a:p>
          <a:p>
            <a:pPr lvl="1">
              <a:lnSpc>
                <a:spcPct val="100000"/>
              </a:lnSpc>
              <a:spcAft>
                <a:spcPts val="400"/>
              </a:spcAft>
            </a:pPr>
            <a:r>
              <a:rPr lang="en-US" dirty="0" smtClean="0"/>
              <a:t>Examples:</a:t>
            </a:r>
          </a:p>
          <a:p>
            <a:pPr lvl="2">
              <a:lnSpc>
                <a:spcPct val="100000"/>
              </a:lnSpc>
              <a:spcAft>
                <a:spcPts val="400"/>
              </a:spcAft>
            </a:pP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RecursiveFactorialCalculator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TreeSet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/>
            </a:r>
            <a:br>
              <a:rPr lang="en-US" dirty="0" smtClean="0">
                <a:solidFill>
                  <a:schemeClr val="tx2">
                    <a:lumMod val="90000"/>
                  </a:schemeClr>
                </a:solidFill>
              </a:rPr>
            </a:b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XmlDocument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IEnumerable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Color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TreeNode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InvalidTransactionException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MainForm</a:t>
            </a:r>
          </a:p>
          <a:p>
            <a:pPr lvl="1">
              <a:lnSpc>
                <a:spcPct val="100000"/>
              </a:lnSpc>
              <a:spcAft>
                <a:spcPts val="400"/>
              </a:spcAft>
            </a:pPr>
            <a:r>
              <a:rPr lang="en-US" dirty="0" smtClean="0"/>
              <a:t>Incorrect examples: </a:t>
            </a:r>
          </a:p>
          <a:p>
            <a:pPr lvl="2">
              <a:lnSpc>
                <a:spcPct val="100000"/>
              </a:lnSpc>
              <a:spcAft>
                <a:spcPts val="4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recursiveFactorialCalculator</a:t>
            </a:r>
            <a:r>
              <a:rPr lang="en-US" dirty="0" smtClean="0"/>
              <a:t>,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recursive_factorial_calculator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RECURSIVE_FACTORIAL_CALCULATOR</a:t>
            </a:r>
            <a:endParaRPr lang="en-US" b="1" dirty="0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Classes and Types</a:t>
            </a:r>
            <a:endParaRPr lang="en-US" dirty="0"/>
          </a:p>
        </p:txBody>
      </p:sp>
      <p:pic>
        <p:nvPicPr>
          <p:cNvPr id="5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49487" y="3505200"/>
            <a:ext cx="1218881" cy="9144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40251" y="5410200"/>
            <a:ext cx="1228117" cy="921328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323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2258</Words>
  <Application>Microsoft Office PowerPoint</Application>
  <PresentationFormat>Custom</PresentationFormat>
  <Paragraphs>459</Paragraphs>
  <Slides>51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Arial</vt:lpstr>
      <vt:lpstr>Calibri</vt:lpstr>
      <vt:lpstr>Consolas</vt:lpstr>
      <vt:lpstr>Wingdings</vt:lpstr>
      <vt:lpstr>Wingdings 2</vt:lpstr>
      <vt:lpstr>SoftUni 16x9</vt:lpstr>
      <vt:lpstr>Naming Identifiers</vt:lpstr>
      <vt:lpstr>Table of Contents</vt:lpstr>
      <vt:lpstr>General Naming Guidelines</vt:lpstr>
      <vt:lpstr>General Naming Guidelines</vt:lpstr>
      <vt:lpstr>Use Meaningful Names</vt:lpstr>
      <vt:lpstr>Names Should Be Meaningful in Their Context</vt:lpstr>
      <vt:lpstr>Fake Meaningful Names</vt:lpstr>
      <vt:lpstr>Naming Classes, Types and Application Components</vt:lpstr>
      <vt:lpstr>Naming Classes and Types</vt:lpstr>
      <vt:lpstr>Naming Classes and Structures in C#, JavaScript, Java and PHP</vt:lpstr>
      <vt:lpstr>Naming Interfaces in C#</vt:lpstr>
      <vt:lpstr>Naming Interfaces in Java</vt:lpstr>
      <vt:lpstr>Naming Interfaces in PHP</vt:lpstr>
      <vt:lpstr>Naming Enumerations in C# </vt:lpstr>
      <vt:lpstr>Naming Enumerations in Java and JS</vt:lpstr>
      <vt:lpstr>Naming Special Classes C#</vt:lpstr>
      <vt:lpstr>Naming Special Classes C# (2)</vt:lpstr>
      <vt:lpstr>The Length of Class Names</vt:lpstr>
      <vt:lpstr>Naming Namespaces in C# and PHP</vt:lpstr>
      <vt:lpstr>Naming Java Packages / JS Namespaces</vt:lpstr>
      <vt:lpstr>Naming Project Folders</vt:lpstr>
      <vt:lpstr>Naming Files in C#, Java and PHP</vt:lpstr>
      <vt:lpstr>Naming Files in JavaScript</vt:lpstr>
      <vt:lpstr>Naming .NET Assemblies</vt:lpstr>
      <vt:lpstr>Naming JAR Files in Java</vt:lpstr>
      <vt:lpstr>Naming Applications</vt:lpstr>
      <vt:lpstr>Naming Methods/Functions and Parameters</vt:lpstr>
      <vt:lpstr>Naming Methods</vt:lpstr>
      <vt:lpstr>Naming Methods (2)</vt:lpstr>
      <vt:lpstr>Methods Returning a Value</vt:lpstr>
      <vt:lpstr>Single Purpose of All Methods</vt:lpstr>
      <vt:lpstr>Consistency in Methods Naming</vt:lpstr>
      <vt:lpstr>The Length of Method Names</vt:lpstr>
      <vt:lpstr>Naming Method Parameters (C#, Java, JS, PHP)</vt:lpstr>
      <vt:lpstr>Naming Variables and Constants</vt:lpstr>
      <vt:lpstr>Naming Variables</vt:lpstr>
      <vt:lpstr>Naming Variables – Example</vt:lpstr>
      <vt:lpstr>More about Naming Variables</vt:lpstr>
      <vt:lpstr>Naming Boolean Variables</vt:lpstr>
      <vt:lpstr>Naming Special Variables</vt:lpstr>
      <vt:lpstr>Temporary Variables</vt:lpstr>
      <vt:lpstr>The Length of Variable Names</vt:lpstr>
      <vt:lpstr>Naming Constants in C#</vt:lpstr>
      <vt:lpstr>Naming Constants in JavaScript, Java, PHP</vt:lpstr>
      <vt:lpstr>Other Naming Guidelines </vt:lpstr>
      <vt:lpstr>Never Give Misleading Name!</vt:lpstr>
      <vt:lpstr>What's Wrong with This Code?</vt:lpstr>
      <vt:lpstr>Naming Identifiers</vt:lpstr>
      <vt:lpstr>License</vt:lpstr>
      <vt:lpstr>SoftUni Diamond Partners</vt:lpstr>
      <vt:lpstr>Free Trainings @ Software University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Naming Identifiers</dc:title>
  <dc:subject>C# Basics Course</dc:subject>
  <dc:creator/>
  <cp:keywords>quality code,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2015-01-28T11:50:45Z</dcterms:modified>
  <cp:category>programming, quality code, software engineering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